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58" r:id="rId3"/>
    <p:sldId id="283" r:id="rId4"/>
    <p:sldId id="284" r:id="rId5"/>
    <p:sldId id="282" r:id="rId6"/>
    <p:sldId id="281" r:id="rId7"/>
    <p:sldId id="287" r:id="rId8"/>
    <p:sldId id="288" r:id="rId9"/>
    <p:sldId id="286" r:id="rId10"/>
    <p:sldId id="260" r:id="rId11"/>
    <p:sldId id="275" r:id="rId12"/>
    <p:sldId id="276" r:id="rId13"/>
    <p:sldId id="277" r:id="rId14"/>
    <p:sldId id="290" r:id="rId15"/>
    <p:sldId id="285" r:id="rId16"/>
    <p:sldId id="278" r:id="rId17"/>
    <p:sldId id="279" r:id="rId18"/>
    <p:sldId id="28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271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00020\AppData\Local\Microsoft\Windows\Temporary%20Internet%20Files\Content.IE5\C6KT9M1N\Spravka%20po%20rubriki_2013-10-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v>Parkinson 2011</c:v>
          </c:tx>
          <c:invertIfNegative val="0"/>
          <c:val>
            <c:numLit>
              <c:formatCode>General</c:formatCode>
              <c:ptCount val="1"/>
              <c:pt idx="0">
                <c:v>10659999</c:v>
              </c:pt>
            </c:numLit>
          </c:val>
        </c:ser>
        <c:ser>
          <c:idx val="4"/>
          <c:order val="1"/>
          <c:tx>
            <c:v>Parkinson 2012</c:v>
          </c:tx>
          <c:invertIfNegative val="0"/>
          <c:val>
            <c:numLit>
              <c:formatCode>General</c:formatCode>
              <c:ptCount val="1"/>
              <c:pt idx="0">
                <c:v>8427706</c:v>
              </c:pt>
            </c:numLit>
          </c:val>
        </c:ser>
        <c:ser>
          <c:idx val="5"/>
          <c:order val="2"/>
          <c:tx>
            <c:v>Parkinson 2013</c:v>
          </c:tx>
          <c:invertIfNegative val="0"/>
          <c:val>
            <c:numLit>
              <c:formatCode>General</c:formatCode>
              <c:ptCount val="1"/>
              <c:pt idx="0">
                <c:v>4634250</c:v>
              </c:pt>
            </c:numLit>
          </c:val>
        </c:ser>
        <c:ser>
          <c:idx val="6"/>
          <c:order val="3"/>
          <c:tx>
            <c:v>RA 2011</c:v>
          </c:tx>
          <c:invertIfNegative val="0"/>
          <c:val>
            <c:numLit>
              <c:formatCode>General</c:formatCode>
              <c:ptCount val="1"/>
              <c:pt idx="0">
                <c:v>4792396</c:v>
              </c:pt>
            </c:numLit>
          </c:val>
        </c:ser>
        <c:ser>
          <c:idx val="7"/>
          <c:order val="4"/>
          <c:tx>
            <c:v>RA 2012</c:v>
          </c:tx>
          <c:invertIfNegative val="0"/>
          <c:val>
            <c:numLit>
              <c:formatCode>General</c:formatCode>
              <c:ptCount val="1"/>
              <c:pt idx="0">
                <c:v>8495980</c:v>
              </c:pt>
            </c:numLit>
          </c:val>
        </c:ser>
        <c:ser>
          <c:idx val="8"/>
          <c:order val="5"/>
          <c:tx>
            <c:v>RA 2013</c:v>
          </c:tx>
          <c:invertIfNegative val="0"/>
          <c:val>
            <c:numLit>
              <c:formatCode>General</c:formatCode>
              <c:ptCount val="1"/>
              <c:pt idx="0">
                <c:v>15341985</c:v>
              </c:pt>
            </c:numLit>
          </c:val>
        </c:ser>
        <c:ser>
          <c:idx val="9"/>
          <c:order val="6"/>
          <c:tx>
            <c:v>Osteoporosis 2011</c:v>
          </c:tx>
          <c:invertIfNegative val="0"/>
          <c:val>
            <c:numLit>
              <c:formatCode>General</c:formatCode>
              <c:ptCount val="1"/>
              <c:pt idx="0">
                <c:v>1494121.1</c:v>
              </c:pt>
            </c:numLit>
          </c:val>
        </c:ser>
        <c:ser>
          <c:idx val="10"/>
          <c:order val="7"/>
          <c:tx>
            <c:v>Osteoprosis 2012</c:v>
          </c:tx>
          <c:invertIfNegative val="0"/>
          <c:val>
            <c:numLit>
              <c:formatCode>General</c:formatCode>
              <c:ptCount val="1"/>
              <c:pt idx="0">
                <c:v>1578913.1</c:v>
              </c:pt>
            </c:numLit>
          </c:val>
        </c:ser>
        <c:ser>
          <c:idx val="11"/>
          <c:order val="8"/>
          <c:tx>
            <c:v>Osteoprosis 2013</c:v>
          </c:tx>
          <c:invertIfNegative val="0"/>
          <c:val>
            <c:numLit>
              <c:formatCode>General</c:formatCode>
              <c:ptCount val="1"/>
              <c:pt idx="0">
                <c:v>1711951.1</c:v>
              </c:pt>
            </c:numLit>
          </c:val>
        </c:ser>
        <c:ser>
          <c:idx val="1"/>
          <c:order val="9"/>
          <c:tx>
            <c:v>MS 2011</c:v>
          </c:tx>
          <c:invertIfNegative val="0"/>
          <c:val>
            <c:numLit>
              <c:formatCode>General</c:formatCode>
              <c:ptCount val="1"/>
              <c:pt idx="0">
                <c:v>23535953</c:v>
              </c:pt>
            </c:numLit>
          </c:val>
        </c:ser>
        <c:ser>
          <c:idx val="2"/>
          <c:order val="10"/>
          <c:tx>
            <c:v>MS 2012</c:v>
          </c:tx>
          <c:invertIfNegative val="0"/>
          <c:val>
            <c:numLit>
              <c:formatCode>General</c:formatCode>
              <c:ptCount val="1"/>
              <c:pt idx="0">
                <c:v>24222274</c:v>
              </c:pt>
            </c:numLit>
          </c:val>
        </c:ser>
        <c:ser>
          <c:idx val="12"/>
          <c:order val="11"/>
          <c:tx>
            <c:v>MS 2013</c:v>
          </c:tx>
          <c:invertIfNegative val="0"/>
          <c:val>
            <c:numLit>
              <c:formatCode>General</c:formatCode>
              <c:ptCount val="1"/>
              <c:pt idx="0">
                <c:v>25521766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440640"/>
        <c:axId val="89442176"/>
        <c:axId val="0"/>
      </c:bar3DChart>
      <c:catAx>
        <c:axId val="8944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89442176"/>
        <c:crosses val="autoZero"/>
        <c:auto val="1"/>
        <c:lblAlgn val="ctr"/>
        <c:lblOffset val="100"/>
        <c:noMultiLvlLbl val="0"/>
      </c:catAx>
      <c:valAx>
        <c:axId val="8944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44064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v>Parkinson 2011</c:v>
          </c:tx>
          <c:invertIfNegative val="0"/>
          <c:val>
            <c:numLit>
              <c:formatCode>General</c:formatCode>
              <c:ptCount val="1"/>
              <c:pt idx="0">
                <c:v>23381</c:v>
              </c:pt>
            </c:numLit>
          </c:val>
        </c:ser>
        <c:ser>
          <c:idx val="4"/>
          <c:order val="1"/>
          <c:tx>
            <c:v>Parkinson 2012</c:v>
          </c:tx>
          <c:invertIfNegative val="0"/>
          <c:val>
            <c:numLit>
              <c:formatCode>General</c:formatCode>
              <c:ptCount val="1"/>
              <c:pt idx="0">
                <c:v>19175</c:v>
              </c:pt>
            </c:numLit>
          </c:val>
        </c:ser>
        <c:ser>
          <c:idx val="5"/>
          <c:order val="2"/>
          <c:tx>
            <c:v>Parkinson 2013</c:v>
          </c:tx>
          <c:invertIfNegative val="0"/>
          <c:val>
            <c:numLit>
              <c:formatCode>General</c:formatCode>
              <c:ptCount val="1"/>
              <c:pt idx="0">
                <c:v>18290.5</c:v>
              </c:pt>
            </c:numLit>
          </c:val>
        </c:ser>
        <c:ser>
          <c:idx val="6"/>
          <c:order val="3"/>
          <c:tx>
            <c:v>RA 2011</c:v>
          </c:tx>
          <c:invertIfNegative val="0"/>
          <c:val>
            <c:numLit>
              <c:formatCode>General</c:formatCode>
              <c:ptCount val="1"/>
              <c:pt idx="0">
                <c:v>2911</c:v>
              </c:pt>
            </c:numLit>
          </c:val>
        </c:ser>
        <c:ser>
          <c:idx val="7"/>
          <c:order val="4"/>
          <c:tx>
            <c:v>RA 2012</c:v>
          </c:tx>
          <c:invertIfNegative val="0"/>
          <c:val>
            <c:numLit>
              <c:formatCode>General</c:formatCode>
              <c:ptCount val="1"/>
              <c:pt idx="0">
                <c:v>2205.5</c:v>
              </c:pt>
            </c:numLit>
          </c:val>
        </c:ser>
        <c:ser>
          <c:idx val="8"/>
          <c:order val="5"/>
          <c:tx>
            <c:v>RA 2013</c:v>
          </c:tx>
          <c:invertIfNegative val="0"/>
          <c:val>
            <c:numLit>
              <c:formatCode>General</c:formatCode>
              <c:ptCount val="1"/>
              <c:pt idx="0">
                <c:v>2597</c:v>
              </c:pt>
            </c:numLit>
          </c:val>
        </c:ser>
        <c:ser>
          <c:idx val="9"/>
          <c:order val="6"/>
          <c:tx>
            <c:v>Osteoporosis 2011</c:v>
          </c:tx>
          <c:invertIfNegative val="0"/>
          <c:val>
            <c:numLit>
              <c:formatCode>General</c:formatCode>
              <c:ptCount val="1"/>
              <c:pt idx="0">
                <c:v>15634</c:v>
              </c:pt>
            </c:numLit>
          </c:val>
        </c:ser>
        <c:ser>
          <c:idx val="10"/>
          <c:order val="7"/>
          <c:tx>
            <c:v>Osteoprosis 2012</c:v>
          </c:tx>
          <c:invertIfNegative val="0"/>
          <c:val>
            <c:numLit>
              <c:formatCode>General</c:formatCode>
              <c:ptCount val="1"/>
              <c:pt idx="0">
                <c:v>10907</c:v>
              </c:pt>
            </c:numLit>
          </c:val>
        </c:ser>
        <c:ser>
          <c:idx val="11"/>
          <c:order val="8"/>
          <c:tx>
            <c:v>Osteoprosis 2013</c:v>
          </c:tx>
          <c:invertIfNegative val="0"/>
          <c:val>
            <c:numLit>
              <c:formatCode>General</c:formatCode>
              <c:ptCount val="1"/>
              <c:pt idx="0">
                <c:v>14260</c:v>
              </c:pt>
            </c:numLit>
          </c:val>
        </c:ser>
        <c:ser>
          <c:idx val="12"/>
          <c:order val="9"/>
          <c:tx>
            <c:v>MS 2011</c:v>
          </c:tx>
          <c:invertIfNegative val="0"/>
          <c:val>
            <c:numLit>
              <c:formatCode>General</c:formatCode>
              <c:ptCount val="1"/>
              <c:pt idx="0">
                <c:v>1825</c:v>
              </c:pt>
            </c:numLit>
          </c:val>
        </c:ser>
        <c:ser>
          <c:idx val="13"/>
          <c:order val="10"/>
          <c:tx>
            <c:v>MS 2012</c:v>
          </c:tx>
          <c:invertIfNegative val="0"/>
          <c:val>
            <c:numLit>
              <c:formatCode>General</c:formatCode>
              <c:ptCount val="1"/>
              <c:pt idx="0">
                <c:v>1622</c:v>
              </c:pt>
            </c:numLit>
          </c:val>
        </c:ser>
        <c:ser>
          <c:idx val="14"/>
          <c:order val="11"/>
          <c:tx>
            <c:v>MS 2013</c:v>
          </c:tx>
          <c:invertIfNegative val="0"/>
          <c:val>
            <c:numLit>
              <c:formatCode>General</c:formatCode>
              <c:ptCount val="1"/>
              <c:pt idx="0">
                <c:v>1825.75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03296"/>
        <c:axId val="84489344"/>
        <c:axId val="0"/>
      </c:bar3DChart>
      <c:catAx>
        <c:axId val="4010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84489344"/>
        <c:crosses val="autoZero"/>
        <c:auto val="1"/>
        <c:lblAlgn val="ctr"/>
        <c:lblOffset val="100"/>
        <c:noMultiLvlLbl val="0"/>
      </c:catAx>
      <c:valAx>
        <c:axId val="8448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10329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Sheet1!$F$13</c:f>
              <c:strCache>
                <c:ptCount val="1"/>
                <c:pt idx="0">
                  <c:v>25%</c:v>
                </c:pt>
              </c:strCache>
            </c:strRef>
          </c:tx>
          <c:invertIfNegative val="0"/>
          <c:cat>
            <c:numRef>
              <c:f>Sheet1!$G$12:$H$12</c:f>
              <c:numCache>
                <c:formatCode>General</c:formatCode>
                <c:ptCount val="2"/>
                <c:pt idx="0">
                  <c:v>2008</c:v>
                </c:pt>
                <c:pt idx="1">
                  <c:v>2009</c:v>
                </c:pt>
              </c:numCache>
            </c:numRef>
          </c:cat>
          <c:val>
            <c:numRef>
              <c:f>Sheet1!$G$13:$H$13</c:f>
              <c:numCache>
                <c:formatCode>General</c:formatCode>
                <c:ptCount val="2"/>
                <c:pt idx="0">
                  <c:v>13813</c:v>
                </c:pt>
              </c:numCache>
            </c:numRef>
          </c:val>
        </c:ser>
        <c:ser>
          <c:idx val="1"/>
          <c:order val="1"/>
          <c:tx>
            <c:strRef>
              <c:f>Sheet1!$F$14</c:f>
              <c:strCache>
                <c:ptCount val="1"/>
                <c:pt idx="0">
                  <c:v>50%</c:v>
                </c:pt>
              </c:strCache>
            </c:strRef>
          </c:tx>
          <c:invertIfNegative val="0"/>
          <c:cat>
            <c:numRef>
              <c:f>Sheet1!$G$12:$H$12</c:f>
              <c:numCache>
                <c:formatCode>General</c:formatCode>
                <c:ptCount val="2"/>
                <c:pt idx="0">
                  <c:v>2008</c:v>
                </c:pt>
                <c:pt idx="1">
                  <c:v>2009</c:v>
                </c:pt>
              </c:numCache>
            </c:numRef>
          </c:cat>
          <c:val>
            <c:numRef>
              <c:f>Sheet1!$G$14:$H$14</c:f>
              <c:numCache>
                <c:formatCode>General</c:formatCode>
                <c:ptCount val="2"/>
                <c:pt idx="1">
                  <c:v>16478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34240"/>
        <c:axId val="84640128"/>
      </c:barChart>
      <c:catAx>
        <c:axId val="8463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640128"/>
        <c:crosses val="autoZero"/>
        <c:auto val="1"/>
        <c:lblAlgn val="ctr"/>
        <c:lblOffset val="100"/>
        <c:noMultiLvlLbl val="0"/>
      </c:catAx>
      <c:valAx>
        <c:axId val="8464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634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D9D17-1513-40E4-A9AF-7E703ACF5364}" type="datetimeFigureOut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082BA-CE78-44F6-BF9E-C6FA557B5AD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25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082BA-CE78-44F6-BF9E-C6FA557B5AD0}" type="slidenum">
              <a:rPr lang="bg-BG" smtClean="0"/>
              <a:pPr/>
              <a:t>23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082BA-CE78-44F6-BF9E-C6FA557B5AD0}" type="slidenum">
              <a:rPr lang="bg-BG" smtClean="0"/>
              <a:pPr/>
              <a:t>25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FA33AC3-4F64-48B9-B9B4-C0F1F388BA05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E0BA-D065-4565-9CED-CC13AE807EE0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0136-58FB-4C3C-81C8-32DA893331DF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0C16-1DDF-4790-A39A-E65F1CDE7201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D1D2-FE97-4A5E-9482-6FA28D6FC1DA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D480-5F35-42F8-BBD1-6EB49ABD9C53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9C49A6-FE1E-4D30-B39A-57C89EFE1C0C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360C97-2295-48EF-B56A-76A4E9D473E3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25FF-89C5-4BD3-921D-F4630C7A87FA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89BD-7E1E-4251-9C8C-7B0B84C8A55A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4EF9-5947-4F03-86B5-C86816515E2A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5CF164B-DC05-4420-8DA0-33F7D915F783}" type="datetime1">
              <a:rPr lang="bg-BG" smtClean="0"/>
              <a:pPr/>
              <a:t>10.4.2014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7DDB992-695C-4E1A-B7B6-5A4AC88B6F7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bg/url?sa=i&amp;rct=j&amp;q=&amp;esrc=s&amp;frm=1&amp;source=images&amp;cd=&amp;cad=rja&amp;docid=Tzw6aOXkf3buxM&amp;tbnid=J07wcBtvOKH18M:&amp;ved=0CAUQjRw&amp;url=http://vidin.bg/?page_id=12264&amp;ei=OHhZUunFCKbA0QWYhIDQBg&amp;bvm=bv.53899372,d.Yms&amp;psig=AFQjCNHbqm07Q8DeucoJ275cOQ8jF6waQg&amp;ust=13816815253594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bg/url?sa=i&amp;rct=j&amp;q=&amp;esrc=s&amp;frm=1&amp;source=images&amp;cd=&amp;cad=rja&amp;docid=7jngtQKD07_esM&amp;tbnid=BeNiYah4jupAEM:&amp;ved=0CAUQjRw&amp;url=http://www.zdravosloven.com/portal/statii/screening-women-436.html?print=1&amp;ei=DnlZUrLUBuaz0QX-hoHIBg&amp;bvm=bv.53899372,d.Yms&amp;psig=AFQjCNFNvGTx3k_GpG7gXj5K-Z2NFCWy8Q&amp;ust=138168166366361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ustininc.files.wordpress.com/2012/02/increase-graph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1268760"/>
            <a:ext cx="7772400" cy="1975104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Фармакотерапия на </a:t>
            </a:r>
            <a:r>
              <a:rPr lang="bg-BG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остеопороза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превенция на </a:t>
            </a:r>
            <a:r>
              <a:rPr lang="bg-BG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остеопорозни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фрактури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1</a:t>
            </a:fld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395536" y="5134833"/>
            <a:ext cx="87484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500" dirty="0" smtClean="0"/>
              <a:t>Д-р Пламен Попиванов, дм</a:t>
            </a:r>
          </a:p>
          <a:p>
            <a:pPr algn="ctr"/>
            <a:r>
              <a:rPr lang="bg-BG" sz="2500" dirty="0" smtClean="0"/>
              <a:t>Медицински университет – София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quirrel.co.nz/wp-content/uploads/2010/01/iStock_000005407438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478" y="3429000"/>
            <a:ext cx="5733834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968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Социално-икономически фактори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" y="1124744"/>
            <a:ext cx="8075240" cy="4752528"/>
          </a:xfrm>
        </p:spPr>
        <p:txBody>
          <a:bodyPr>
            <a:normAutofit/>
          </a:bodyPr>
          <a:lstStyle/>
          <a:p>
            <a:r>
              <a:rPr lang="bg-BG" sz="2200" dirty="0" smtClean="0"/>
              <a:t>Усложненията на ОП налагат повече дни </a:t>
            </a:r>
            <a:r>
              <a:rPr lang="bg-BG" sz="2200" b="1" dirty="0" smtClean="0"/>
              <a:t>болнично лечение</a:t>
            </a:r>
            <a:r>
              <a:rPr lang="bg-BG" sz="2200" dirty="0" smtClean="0"/>
              <a:t>, в сравнение със заболявания като диабет, инфаркт на миокарда и рак на гърдата.</a:t>
            </a:r>
          </a:p>
          <a:p>
            <a:r>
              <a:rPr lang="bg-BG" sz="2200" b="1" dirty="0" smtClean="0"/>
              <a:t>Инвалидността</a:t>
            </a:r>
            <a:r>
              <a:rPr lang="bg-BG" sz="2200" dirty="0" smtClean="0"/>
              <a:t> в следствие на ОП фрактури е по-виока от тази, причинена от ревматоиден артрит, астма и хипертония</a:t>
            </a:r>
          </a:p>
          <a:p>
            <a:r>
              <a:rPr lang="bg-BG" sz="2200" dirty="0" smtClean="0"/>
              <a:t>ОП фрактури за Европа през 2000г са 3,79 млн с изчислени </a:t>
            </a:r>
            <a:r>
              <a:rPr lang="bg-BG" sz="2200" b="1" dirty="0" smtClean="0"/>
              <a:t>загуби</a:t>
            </a:r>
            <a:r>
              <a:rPr lang="bg-BG" sz="2200" dirty="0" smtClean="0"/>
              <a:t> от тях за </a:t>
            </a:r>
            <a:r>
              <a:rPr lang="bg-BG" sz="2200" b="1" dirty="0" smtClean="0"/>
              <a:t>31,7 млд. </a:t>
            </a:r>
            <a:r>
              <a:rPr lang="bg-BG" sz="2200" b="1" dirty="0" smtClean="0">
                <a:latin typeface="Arial"/>
                <a:cs typeface="Arial"/>
              </a:rPr>
              <a:t>€</a:t>
            </a:r>
            <a:endParaRPr lang="bg-BG" sz="22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10</a:t>
            </a:fld>
            <a:endParaRPr lang="bg-BG"/>
          </a:p>
        </p:txBody>
      </p:sp>
      <p:sp>
        <p:nvSpPr>
          <p:cNvPr id="4" name="TextBox 3"/>
          <p:cNvSpPr txBox="1"/>
          <p:nvPr/>
        </p:nvSpPr>
        <p:spPr>
          <a:xfrm>
            <a:off x="35496" y="660838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Osteoporosis in the EU community: Action Plan, 2003.</a:t>
            </a:r>
            <a:endParaRPr lang="bg-BG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56196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Болнично</a:t>
            </a:r>
            <a:r>
              <a:rPr lang="bg-BG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</a:t>
            </a:r>
            <a:endParaRPr lang="bg-BG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441736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Инвалидност</a:t>
            </a:r>
            <a:endParaRPr lang="bg-BG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7890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Парични</a:t>
            </a:r>
            <a:r>
              <a:rPr lang="bg-B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загуби</a:t>
            </a:r>
            <a:endParaRPr lang="bg-BG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6972-DD2E-4277-92FA-A9CAB08134A2}" type="slidenum">
              <a:rPr lang="bg-BG" smtClean="0"/>
              <a:pPr/>
              <a:t>11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9848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Цели на лечението</a:t>
            </a:r>
            <a:endParaRPr lang="bg-BG" sz="2800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31640" y="1556792"/>
            <a:ext cx="6984776" cy="4608512"/>
            <a:chOff x="2123728" y="1556792"/>
            <a:chExt cx="6192688" cy="4224469"/>
          </a:xfrm>
        </p:grpSpPr>
        <p:sp>
          <p:nvSpPr>
            <p:cNvPr id="3" name="Oval 2"/>
            <p:cNvSpPr/>
            <p:nvPr/>
          </p:nvSpPr>
          <p:spPr>
            <a:xfrm>
              <a:off x="3563888" y="1556792"/>
              <a:ext cx="2376264" cy="79208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35896" y="1772816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ОСТЕОПОРОЗА</a:t>
              </a:r>
              <a:endParaRPr 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4572000" y="2348880"/>
              <a:ext cx="360040" cy="864096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32040" y="24928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chemeClr val="accent1">
                      <a:lumMod val="75000"/>
                    </a:schemeClr>
                  </a:solidFill>
                </a:rPr>
                <a:t>Лечение</a:t>
              </a:r>
              <a:endParaRPr lang="bg-BG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1840" y="3212976"/>
              <a:ext cx="3168352" cy="7200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9832" y="3356992"/>
              <a:ext cx="316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 smtClean="0"/>
                <a:t>Намален брой фрактури</a:t>
              </a:r>
              <a:endParaRPr lang="bg-BG" sz="2000" b="1" dirty="0"/>
            </a:p>
          </p:txBody>
        </p:sp>
        <p:sp>
          <p:nvSpPr>
            <p:cNvPr id="9" name="Down Arrow 8"/>
            <p:cNvSpPr/>
            <p:nvPr/>
          </p:nvSpPr>
          <p:spPr>
            <a:xfrm rot="20001461">
              <a:off x="5189463" y="3933056"/>
              <a:ext cx="360040" cy="864096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0" name="Down Arrow 9"/>
            <p:cNvSpPr/>
            <p:nvPr/>
          </p:nvSpPr>
          <p:spPr>
            <a:xfrm rot="1477595">
              <a:off x="3989557" y="3933056"/>
              <a:ext cx="360040" cy="864096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3968" y="4139788"/>
              <a:ext cx="1031867" cy="36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 smtClean="0">
                  <a:solidFill>
                    <a:srgbClr val="C00000"/>
                  </a:solidFill>
                </a:rPr>
                <a:t>Ползи</a:t>
              </a:r>
              <a:endParaRPr lang="bg-BG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23728" y="4725144"/>
              <a:ext cx="2160240" cy="72008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67744" y="4869160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 smtClean="0"/>
                <a:t>Пациенти</a:t>
              </a:r>
              <a:endParaRPr lang="bg-BG" sz="20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64088" y="4725144"/>
              <a:ext cx="2952328" cy="105611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6096" y="4797152"/>
              <a:ext cx="2808312" cy="70788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 smtClean="0"/>
                <a:t>Здравно-осигурителна система</a:t>
              </a:r>
              <a:endParaRPr lang="bg-BG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41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6972-DD2E-4277-92FA-A9CAB08134A2}" type="slidenum">
              <a:rPr lang="bg-BG" smtClean="0"/>
              <a:pPr/>
              <a:t>12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41784"/>
            <a:ext cx="8229600" cy="1143000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tx1"/>
                </a:solidFill>
              </a:rPr>
              <a:t>Примери от практиката – честота на ОП фрактури в Канада, 1985-2005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412776"/>
            <a:ext cx="9144000" cy="4464496"/>
            <a:chOff x="0" y="1916832"/>
            <a:chExt cx="9144000" cy="44644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916832"/>
              <a:ext cx="9143999" cy="265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581128"/>
              <a:ext cx="91440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5496" y="6608385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Leslie W et al. </a:t>
            </a:r>
            <a:r>
              <a:rPr lang="en-US" sz="1200" i="1" dirty="0" smtClean="0"/>
              <a:t>JAMA. </a:t>
            </a:r>
            <a:r>
              <a:rPr lang="en-US" sz="1200" dirty="0" smtClean="0"/>
              <a:t>2009; 302(8):883-889.</a:t>
            </a:r>
            <a:endParaRPr lang="bg-BG" sz="1200" dirty="0"/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4400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TextBox 9"/>
          <p:cNvSpPr txBox="1"/>
          <p:nvPr/>
        </p:nvSpPr>
        <p:spPr>
          <a:xfrm>
            <a:off x="179512" y="5910371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 smtClean="0"/>
              <a:t>За 21 години, честотата на бедрените фрактури при жените в Канада намалява с 31,8% </a:t>
            </a:r>
            <a:endParaRPr lang="bg-BG" sz="2400" b="1" i="1" dirty="0"/>
          </a:p>
        </p:txBody>
      </p:sp>
    </p:spTree>
    <p:extLst>
      <p:ext uri="{BB962C8B-B14F-4D97-AF65-F5344CB8AC3E}">
        <p14:creationId xmlns:p14="http://schemas.microsoft.com/office/powerpoint/2010/main" val="32816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6972-DD2E-4277-92FA-A9CAB08134A2}" type="slidenum">
              <a:rPr lang="bg-BG" smtClean="0"/>
              <a:pPr/>
              <a:t>13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tx1"/>
                </a:solidFill>
              </a:rPr>
              <a:t>Примери от практиката – честота на ОП фрактури в Канада, 1985-2005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183" y="2294582"/>
            <a:ext cx="6681217" cy="286261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166073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bg-BG" sz="2000" b="1" dirty="0" smtClean="0"/>
              <a:t> </a:t>
            </a:r>
            <a:r>
              <a:rPr lang="bg-BG" b="1" dirty="0"/>
              <a:t>Годишна честота на фрактурите по пол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6608385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Leslie W et al. </a:t>
            </a:r>
            <a:r>
              <a:rPr lang="en-US" sz="1200" i="1" dirty="0" smtClean="0"/>
              <a:t>JAMA. </a:t>
            </a:r>
            <a:r>
              <a:rPr lang="en-US" sz="1200" dirty="0" smtClean="0"/>
              <a:t>2009; 302(8):883-889.</a:t>
            </a:r>
            <a:endParaRPr lang="bg-BG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355213"/>
            <a:ext cx="8604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/>
              <a:t>За същия период броя на лекувани пациенти с остеопороза се увеличава от</a:t>
            </a:r>
            <a:r>
              <a:rPr lang="en-US" sz="2400" b="1" i="1" dirty="0"/>
              <a:t> </a:t>
            </a:r>
            <a:r>
              <a:rPr lang="bg-BG" sz="2800" b="1" i="1" dirty="0" smtClean="0">
                <a:solidFill>
                  <a:srgbClr val="FF0000"/>
                </a:solidFill>
              </a:rPr>
              <a:t>4,8%</a:t>
            </a:r>
            <a:r>
              <a:rPr lang="bg-BG" sz="2800" b="1" i="1" dirty="0" smtClean="0"/>
              <a:t> </a:t>
            </a:r>
            <a:r>
              <a:rPr lang="bg-BG" sz="2400" b="1" i="1" dirty="0"/>
              <a:t>на</a:t>
            </a:r>
            <a:r>
              <a:rPr lang="bg-BG" sz="2800" b="1" i="1" dirty="0" smtClean="0"/>
              <a:t> </a:t>
            </a:r>
            <a:r>
              <a:rPr lang="bg-BG" sz="2800" b="1" i="1" dirty="0" smtClean="0">
                <a:solidFill>
                  <a:srgbClr val="FF0000"/>
                </a:solidFill>
              </a:rPr>
              <a:t>19,7%</a:t>
            </a:r>
            <a:endParaRPr lang="bg-BG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1560" y="548680"/>
            <a:ext cx="7801044" cy="5146699"/>
            <a:chOff x="611560" y="1641085"/>
            <a:chExt cx="7801044" cy="49306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641085"/>
              <a:ext cx="7801044" cy="493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405846" y="2780928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36%</a:t>
              </a:r>
              <a:endParaRPr lang="bg-BG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3728" y="3356992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30%</a:t>
              </a:r>
              <a:endParaRPr lang="bg-BG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30098" y="4106423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47%</a:t>
              </a:r>
              <a:endParaRPr lang="bg-BG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91880" y="3955636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41%</a:t>
              </a:r>
              <a:endParaRPr lang="bg-BG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5097" y="3244887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49%</a:t>
              </a:r>
              <a:endParaRPr lang="bg-BG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4048" y="4448145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52%</a:t>
              </a:r>
              <a:endParaRPr lang="bg-BG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0418" y="4600545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50%</a:t>
              </a:r>
              <a:endParaRPr lang="bg-BG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44208" y="4752945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50%</a:t>
              </a:r>
              <a:endParaRPr lang="bg-BG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4288" y="4739044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68%</a:t>
              </a:r>
              <a:endParaRPr lang="bg-BG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07362" y="4171146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75%</a:t>
              </a:r>
              <a:endParaRPr lang="bg-BG" sz="1200" b="1" dirty="0"/>
            </a:p>
          </p:txBody>
        </p:sp>
      </p:grpSp>
      <p:sp>
        <p:nvSpPr>
          <p:cNvPr id="19" name="Text Box 229"/>
          <p:cNvSpPr txBox="1">
            <a:spLocks noChangeArrowheads="1"/>
          </p:cNvSpPr>
          <p:nvPr/>
        </p:nvSpPr>
        <p:spPr bwMode="auto">
          <a:xfrm>
            <a:off x="107504" y="5733256"/>
            <a:ext cx="8920988" cy="120956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0" lang="en-US" sz="1200" baseline="30000" dirty="0">
                <a:solidFill>
                  <a:schemeClr val="tx1"/>
                </a:solidFill>
                <a:effectLst/>
              </a:rPr>
              <a:t>1</a:t>
            </a:r>
            <a:r>
              <a:rPr kumimoji="0" lang="en-US" sz="1200" dirty="0">
                <a:solidFill>
                  <a:schemeClr val="tx1"/>
                </a:solidFill>
                <a:effectLst/>
              </a:rPr>
              <a:t>Chesnut CH, et al. Am J Med. 2000;109:267-76		</a:t>
            </a:r>
            <a:r>
              <a:rPr kumimoji="0" lang="en-US" sz="1200" dirty="0" smtClean="0">
                <a:solidFill>
                  <a:schemeClr val="tx1"/>
                </a:solidFill>
                <a:effectLst/>
              </a:rPr>
              <a:t> </a:t>
            </a:r>
            <a:r>
              <a:rPr kumimoji="0" lang="en-US" sz="1200" baseline="30000" dirty="0" smtClean="0">
                <a:solidFill>
                  <a:schemeClr val="tx1"/>
                </a:solidFill>
                <a:effectLst/>
              </a:rPr>
              <a:t>2</a:t>
            </a:r>
            <a:r>
              <a:rPr kumimoji="0" lang="en-US" sz="1200" dirty="0" smtClean="0">
                <a:solidFill>
                  <a:schemeClr val="tx1"/>
                </a:solidFill>
                <a:effectLst/>
              </a:rPr>
              <a:t>Ettinger </a:t>
            </a:r>
            <a:r>
              <a:rPr kumimoji="0" lang="en-US" sz="1200" dirty="0">
                <a:solidFill>
                  <a:schemeClr val="tx1"/>
                </a:solidFill>
                <a:effectLst/>
              </a:rPr>
              <a:t>B, et al. JAMA. 1999;282:637-45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0" lang="en-US" sz="1200" baseline="30000" dirty="0">
                <a:solidFill>
                  <a:schemeClr val="tx1"/>
                </a:solidFill>
                <a:effectLst/>
              </a:rPr>
              <a:t>3</a:t>
            </a:r>
            <a:r>
              <a:rPr kumimoji="0" lang="en-US" sz="1200" dirty="0">
                <a:solidFill>
                  <a:schemeClr val="tx1"/>
                </a:solidFill>
                <a:effectLst/>
              </a:rPr>
              <a:t>Black DM, et al. Lancet 1996;348:1535-41		</a:t>
            </a:r>
            <a:r>
              <a:rPr kumimoji="0" lang="en-US" sz="1200" dirty="0" smtClean="0">
                <a:solidFill>
                  <a:schemeClr val="tx1"/>
                </a:solidFill>
                <a:effectLst/>
              </a:rPr>
              <a:t>                            </a:t>
            </a:r>
            <a:r>
              <a:rPr kumimoji="0" lang="en-US" sz="1200" baseline="30000" dirty="0" smtClean="0">
                <a:solidFill>
                  <a:schemeClr val="tx1"/>
                </a:solidFill>
                <a:effectLst/>
              </a:rPr>
              <a:t>4</a:t>
            </a:r>
            <a:r>
              <a:rPr kumimoji="0" lang="en-US" sz="1200" dirty="0" smtClean="0">
                <a:solidFill>
                  <a:schemeClr val="tx1"/>
                </a:solidFill>
                <a:effectLst/>
              </a:rPr>
              <a:t>Harris </a:t>
            </a:r>
            <a:r>
              <a:rPr kumimoji="0" lang="en-US" sz="1200" dirty="0">
                <a:solidFill>
                  <a:schemeClr val="tx1"/>
                </a:solidFill>
                <a:effectLst/>
              </a:rPr>
              <a:t>ST, et al. JAMA. 1999;282:1344-52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0" lang="en-US" sz="1200" baseline="30000" dirty="0">
                <a:solidFill>
                  <a:schemeClr val="tx1"/>
                </a:solidFill>
                <a:effectLst/>
              </a:rPr>
              <a:t>5</a:t>
            </a:r>
            <a:r>
              <a:rPr kumimoji="0" lang="en-US" sz="1200" dirty="0">
                <a:solidFill>
                  <a:schemeClr val="tx1"/>
                </a:solidFill>
                <a:effectLst/>
              </a:rPr>
              <a:t>Reginster J, et al. </a:t>
            </a:r>
            <a:r>
              <a:rPr kumimoji="0" lang="en-US" sz="1200" dirty="0" err="1">
                <a:solidFill>
                  <a:schemeClr val="tx1"/>
                </a:solidFill>
                <a:effectLst/>
              </a:rPr>
              <a:t>Osteoporos</a:t>
            </a:r>
            <a:r>
              <a:rPr kumimoji="0" lang="en-US" sz="1200" dirty="0">
                <a:solidFill>
                  <a:schemeClr val="tx1"/>
                </a:solidFill>
                <a:effectLst/>
              </a:rPr>
              <a:t> Int. 2000;11:83-91		</a:t>
            </a:r>
            <a:r>
              <a:rPr kumimoji="0" lang="en-US" sz="1200" baseline="30000" dirty="0">
                <a:solidFill>
                  <a:schemeClr val="tx1"/>
                </a:solidFill>
                <a:effectLst/>
              </a:rPr>
              <a:t>6</a:t>
            </a:r>
            <a:r>
              <a:rPr kumimoji="0" lang="en-US" sz="1200" dirty="0">
                <a:solidFill>
                  <a:schemeClr val="tx1"/>
                </a:solidFill>
                <a:effectLst/>
              </a:rPr>
              <a:t>Chesnut CH, et al. J Bone Miner Res. </a:t>
            </a:r>
            <a:r>
              <a:rPr kumimoji="0" lang="en-US" sz="1200" dirty="0" smtClean="0">
                <a:solidFill>
                  <a:schemeClr val="tx1"/>
                </a:solidFill>
                <a:effectLst/>
              </a:rPr>
              <a:t>2004;19:1241-9</a:t>
            </a:r>
            <a:endParaRPr kumimoji="0" lang="en-US" sz="1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kumimoji="0" lang="en-US" sz="1200" baseline="30000" dirty="0">
                <a:solidFill>
                  <a:schemeClr val="tx1"/>
                </a:solidFill>
                <a:effectLst/>
              </a:rPr>
              <a:t>7</a:t>
            </a:r>
            <a:r>
              <a:rPr kumimoji="0" lang="en-US" sz="1200" dirty="0">
                <a:solidFill>
                  <a:schemeClr val="tx1"/>
                </a:solidFill>
                <a:effectLst/>
              </a:rPr>
              <a:t>Cummings SR, et al. JAMA. 1998;280:2077-82		</a:t>
            </a:r>
            <a:r>
              <a:rPr lang="bg-BG" baseline="30000" dirty="0" err="1"/>
              <a:t>Nakano</a:t>
            </a:r>
            <a:r>
              <a:rPr lang="bg-BG" baseline="30000" dirty="0"/>
              <a:t> Т </a:t>
            </a:r>
            <a:r>
              <a:rPr lang="en-US" baseline="30000" dirty="0"/>
              <a:t>et al. 2013. </a:t>
            </a:r>
            <a:r>
              <a:rPr lang="bg-BG" baseline="30000" dirty="0"/>
              <a:t>J </a:t>
            </a:r>
            <a:r>
              <a:rPr lang="bg-BG" baseline="30000" dirty="0" err="1"/>
              <a:t>Bone</a:t>
            </a:r>
            <a:r>
              <a:rPr lang="bg-BG" baseline="30000" dirty="0"/>
              <a:t> </a:t>
            </a:r>
            <a:r>
              <a:rPr lang="bg-BG" baseline="30000" dirty="0" err="1"/>
              <a:t>Miner</a:t>
            </a:r>
            <a:r>
              <a:rPr lang="bg-BG" baseline="30000" dirty="0"/>
              <a:t> </a:t>
            </a:r>
            <a:r>
              <a:rPr lang="bg-BG" baseline="30000" dirty="0" err="1"/>
              <a:t>Metab</a:t>
            </a:r>
            <a:r>
              <a:rPr lang="en-US" baseline="30000" dirty="0"/>
              <a:t>. Pub. Online 8 Aug </a:t>
            </a:r>
            <a:r>
              <a:rPr lang="en-US" baseline="30000" dirty="0" smtClean="0"/>
              <a:t>2013</a:t>
            </a:r>
            <a:r>
              <a:rPr lang="en-US" dirty="0" smtClean="0"/>
              <a:t>                                         </a:t>
            </a:r>
            <a:r>
              <a:rPr kumimoji="0" lang="en-US" sz="1200" baseline="30000" dirty="0" smtClean="0">
                <a:solidFill>
                  <a:schemeClr val="tx1"/>
                </a:solidFill>
                <a:effectLst/>
              </a:rPr>
              <a:t>*</a:t>
            </a:r>
            <a:r>
              <a:rPr kumimoji="0" lang="en-US" sz="1200" dirty="0" smtClean="0">
                <a:solidFill>
                  <a:schemeClr val="tx1"/>
                </a:solidFill>
                <a:effectLst/>
              </a:rPr>
              <a:t> </a:t>
            </a:r>
            <a:r>
              <a:rPr kumimoji="0" lang="en-US" sz="1200" dirty="0">
                <a:solidFill>
                  <a:schemeClr val="tx1"/>
                </a:solidFill>
                <a:effectLst/>
              </a:rPr>
              <a:t>All reductions are statistically significant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332656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435100" algn="l"/>
              </a:tabLst>
            </a:pPr>
            <a:r>
              <a:rPr kumimoji="0" lang="bg-BG" sz="2400" b="1" dirty="0" smtClean="0"/>
              <a:t>РЕДУКЦИЯ НА ВЕРТЕБРАЛНИТЕ ФРАКТУРИ</a:t>
            </a:r>
            <a:r>
              <a:rPr kumimoji="0"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0"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kumimoji="0"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162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5022"/>
            <a:ext cx="8001000" cy="489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6597352"/>
            <a:ext cx="739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Stroem</a:t>
            </a:r>
            <a:r>
              <a:rPr lang="en-US" sz="900" dirty="0" smtClean="0"/>
              <a:t> O., Osteoporosis: burden, health care provision and opportunities in the EU, IOF 201</a:t>
            </a:r>
            <a:r>
              <a:rPr lang="bg-BG" sz="900" dirty="0" smtClean="0"/>
              <a:t>1</a:t>
            </a:r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  <a:noFill/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b="1" dirty="0" smtClean="0">
                <a:solidFill>
                  <a:schemeClr val="tx1"/>
                </a:solidFill>
              </a:rPr>
              <a:t>Европейски проекти – намаляване на ОП фрактури чрез навременно започнато лечение</a:t>
            </a:r>
            <a:endParaRPr lang="bg-BG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1639341"/>
            <a:ext cx="792088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Tx/>
            </a:pPr>
            <a:r>
              <a:rPr lang="bg-BG" sz="2400" dirty="0" smtClean="0"/>
              <a:t>Осъзнаване на сериозните последици от </a:t>
            </a:r>
            <a:r>
              <a:rPr lang="bg-BG" sz="2400" dirty="0" err="1" smtClean="0"/>
              <a:t>остеопорозата</a:t>
            </a:r>
            <a:r>
              <a:rPr lang="bg-BG" sz="2400" dirty="0" smtClean="0"/>
              <a:t>:</a:t>
            </a:r>
          </a:p>
          <a:p>
            <a:pPr lvl="1">
              <a:lnSpc>
                <a:spcPct val="150000"/>
              </a:lnSpc>
              <a:buClrTx/>
            </a:pPr>
            <a:r>
              <a:rPr lang="bg-BG" sz="2000" dirty="0" smtClean="0">
                <a:solidFill>
                  <a:schemeClr val="tx1"/>
                </a:solidFill>
              </a:rPr>
              <a:t>Пациенти</a:t>
            </a:r>
          </a:p>
          <a:p>
            <a:pPr lvl="1">
              <a:lnSpc>
                <a:spcPct val="150000"/>
              </a:lnSpc>
              <a:buClrTx/>
            </a:pPr>
            <a:r>
              <a:rPr lang="bg-BG" sz="2000" dirty="0" smtClean="0">
                <a:solidFill>
                  <a:schemeClr val="tx1"/>
                </a:solidFill>
              </a:rPr>
              <a:t>Здравни органи</a:t>
            </a:r>
          </a:p>
          <a:p>
            <a:pPr>
              <a:lnSpc>
                <a:spcPct val="150000"/>
              </a:lnSpc>
              <a:buClrTx/>
            </a:pPr>
            <a:r>
              <a:rPr lang="bg-BG" sz="2400" dirty="0" smtClean="0"/>
              <a:t>Образователни програми  </a:t>
            </a:r>
          </a:p>
          <a:p>
            <a:pPr>
              <a:lnSpc>
                <a:spcPct val="150000"/>
              </a:lnSpc>
              <a:buClrTx/>
            </a:pPr>
            <a:r>
              <a:rPr lang="bg-BG" sz="2400" dirty="0" smtClean="0"/>
              <a:t>Достъп на пациента до лечение:</a:t>
            </a:r>
          </a:p>
          <a:p>
            <a:pPr lvl="1">
              <a:lnSpc>
                <a:spcPct val="150000"/>
              </a:lnSpc>
              <a:buClrTx/>
            </a:pPr>
            <a:r>
              <a:rPr lang="bg-BG" sz="2000" dirty="0" smtClean="0">
                <a:solidFill>
                  <a:schemeClr val="tx1"/>
                </a:solidFill>
              </a:rPr>
              <a:t>Диагностика</a:t>
            </a:r>
          </a:p>
          <a:p>
            <a:pPr lvl="1">
              <a:lnSpc>
                <a:spcPct val="150000"/>
              </a:lnSpc>
              <a:buClrTx/>
            </a:pPr>
            <a:r>
              <a:rPr lang="bg-BG" sz="2000" b="1" i="1" dirty="0" smtClean="0">
                <a:solidFill>
                  <a:schemeClr val="tx1"/>
                </a:solidFill>
              </a:rPr>
              <a:t>Реимбурсация </a:t>
            </a:r>
          </a:p>
          <a:p>
            <a:pPr lvl="1">
              <a:lnSpc>
                <a:spcPct val="150000"/>
              </a:lnSpc>
              <a:buClrTx/>
            </a:pPr>
            <a:r>
              <a:rPr lang="bg-BG" sz="2000" b="1" i="1" dirty="0" smtClean="0">
                <a:solidFill>
                  <a:schemeClr val="tx1"/>
                </a:solidFill>
              </a:rPr>
              <a:t>Медии и социални мрежи</a:t>
            </a:r>
            <a:endParaRPr lang="bg-BG" sz="2000" b="1" i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6972-DD2E-4277-92FA-A9CAB08134A2}" type="slidenum">
              <a:rPr lang="bg-BG" smtClean="0"/>
              <a:pPr/>
              <a:t>16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tx1"/>
                </a:solidFill>
              </a:rPr>
              <a:t>Основни фактори за превенция на </a:t>
            </a:r>
            <a:r>
              <a:rPr lang="bg-BG" sz="3200" b="1" dirty="0" err="1">
                <a:solidFill>
                  <a:schemeClr val="tx1"/>
                </a:solidFill>
              </a:rPr>
              <a:t>остеопорозните</a:t>
            </a:r>
            <a:r>
              <a:rPr lang="bg-BG" sz="3200" b="1" dirty="0">
                <a:solidFill>
                  <a:schemeClr val="tx1"/>
                </a:solidFill>
              </a:rPr>
              <a:t> фрактури</a:t>
            </a:r>
          </a:p>
        </p:txBody>
      </p:sp>
      <p:pic>
        <p:nvPicPr>
          <p:cNvPr id="1026" name="Picture 2" descr="http://www.cwa1180.org/sf_images/retiree-division/accessibility2.jpg?sfvrsn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697760"/>
            <a:ext cx="3235783" cy="2160240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Snj4-tYFuSoUZoW8S_cgNt78ZKvuOwWgChqo-Xuv4-1ygLlb6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132856"/>
            <a:ext cx="2391569" cy="1625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0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6972-DD2E-4277-92FA-A9CAB08134A2}" type="slidenum">
              <a:rPr lang="bg-BG" smtClean="0"/>
              <a:pPr/>
              <a:t>17</a:t>
            </a:fld>
            <a:endParaRPr lang="bg-BG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Реумбурсация</a:t>
            </a:r>
            <a:r>
              <a:rPr kumimoji="0" lang="bg-BG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лечението - примери</a:t>
            </a:r>
            <a:endParaRPr kumimoji="0" lang="bg-BG" sz="28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2520280" cy="372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2204864"/>
            <a:ext cx="2808313" cy="93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8"/>
            <a:ext cx="283263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1" y="1340768"/>
            <a:ext cx="2540107" cy="64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84784"/>
            <a:ext cx="28323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259632" y="1916832"/>
            <a:ext cx="25922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TextBox 9"/>
          <p:cNvSpPr txBox="1"/>
          <p:nvPr/>
        </p:nvSpPr>
        <p:spPr>
          <a:xfrm>
            <a:off x="107504" y="6608385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Kanis</a:t>
            </a:r>
            <a:r>
              <a:rPr lang="en-US" sz="1200" dirty="0" smtClean="0"/>
              <a:t> JA Et al. </a:t>
            </a:r>
            <a:r>
              <a:rPr lang="en-US" sz="1200" i="1" dirty="0" smtClean="0"/>
              <a:t>Arch </a:t>
            </a:r>
            <a:r>
              <a:rPr lang="en-US" sz="1200" i="1" dirty="0" err="1" smtClean="0"/>
              <a:t>Osteoporos</a:t>
            </a:r>
            <a:r>
              <a:rPr lang="en-US" sz="1200" i="1" dirty="0"/>
              <a:t>.</a:t>
            </a:r>
            <a:r>
              <a:rPr lang="en-US" sz="1200" dirty="0" smtClean="0"/>
              <a:t> 2013; 18:144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8493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6972-DD2E-4277-92FA-A9CAB08134A2}" type="slidenum">
              <a:rPr lang="bg-BG" smtClean="0"/>
              <a:pPr/>
              <a:t>18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97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Реумбурсация на лечението - следствия</a:t>
            </a:r>
            <a:endParaRPr lang="bg-BG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608385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Kanis</a:t>
            </a:r>
            <a:r>
              <a:rPr lang="en-US" sz="1200" dirty="0" smtClean="0"/>
              <a:t> JA Et al. </a:t>
            </a:r>
            <a:r>
              <a:rPr lang="en-US" sz="1200" i="1" dirty="0" smtClean="0"/>
              <a:t>Arch </a:t>
            </a:r>
            <a:r>
              <a:rPr lang="en-US" sz="1200" i="1" dirty="0" err="1" smtClean="0"/>
              <a:t>Osteoporos</a:t>
            </a:r>
            <a:r>
              <a:rPr lang="en-US" sz="1200" i="1" dirty="0"/>
              <a:t>.</a:t>
            </a:r>
            <a:r>
              <a:rPr lang="en-US" sz="1200" dirty="0" smtClean="0"/>
              <a:t> 2013; 18:144</a:t>
            </a:r>
            <a:endParaRPr lang="bg-BG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5576" y="1379290"/>
            <a:ext cx="7632848" cy="4425974"/>
            <a:chOff x="755576" y="1268760"/>
            <a:chExt cx="7632848" cy="442597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5" y="1268760"/>
              <a:ext cx="7560839" cy="18936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3140968"/>
              <a:ext cx="7560840" cy="25537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55576" y="2636912"/>
              <a:ext cx="7632848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520" y="576635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Ниският % на реимбурсация води до увеличаване на броя пациенти, неполучаващи лечение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6651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Европейска стратегия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0912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bg-BG" sz="2200" dirty="0" smtClean="0"/>
              <a:t>1998г. – “Доклад за остеопорозата в ЕС – действия за превенция”</a:t>
            </a:r>
            <a:r>
              <a:rPr lang="en-US" sz="2200" dirty="0" smtClean="0"/>
              <a:t>.</a:t>
            </a:r>
            <a:endParaRPr lang="bg-BG" sz="2200" dirty="0" smtClean="0"/>
          </a:p>
          <a:p>
            <a:pPr>
              <a:buClrTx/>
            </a:pPr>
            <a:r>
              <a:rPr lang="bg-BG" sz="2200" dirty="0" smtClean="0"/>
              <a:t>2003г. – “Остеопорозата в Европейската общност: план за действие”.</a:t>
            </a:r>
          </a:p>
          <a:p>
            <a:pPr>
              <a:buClrTx/>
            </a:pPr>
            <a:r>
              <a:rPr lang="bg-BG" sz="2200" dirty="0" smtClean="0"/>
              <a:t>2008г. – “Остеопорозата в Европейската общност в 2008”.</a:t>
            </a:r>
          </a:p>
          <a:p>
            <a:pPr>
              <a:buClrTx/>
            </a:pPr>
            <a:r>
              <a:rPr lang="bg-BG" sz="2200" dirty="0" smtClean="0"/>
              <a:t>2004г. – “Необходимост от </a:t>
            </a:r>
            <a:r>
              <a:rPr lang="en-US" sz="2200" dirty="0" smtClean="0"/>
              <a:t>DXA </a:t>
            </a:r>
            <a:r>
              <a:rPr lang="bg-BG" sz="2200" dirty="0" smtClean="0"/>
              <a:t>за управление на остеопорозата в Европа”. </a:t>
            </a:r>
          </a:p>
          <a:p>
            <a:pPr indent="19050">
              <a:buClrTx/>
              <a:buNone/>
            </a:pPr>
            <a:r>
              <a:rPr lang="bg-BG" sz="2200" dirty="0" smtClean="0"/>
              <a:t>В Европа и Северна Америка, с </a:t>
            </a:r>
            <a:r>
              <a:rPr lang="en-US" sz="2200" dirty="0" smtClean="0"/>
              <a:t>DXA </a:t>
            </a:r>
            <a:r>
              <a:rPr lang="bg-BG" sz="2200" dirty="0" smtClean="0"/>
              <a:t>апарати работят:</a:t>
            </a:r>
          </a:p>
          <a:p>
            <a:pPr indent="19050">
              <a:buClrTx/>
              <a:buFont typeface="Wingdings" pitchFamily="2" charset="2"/>
              <a:buChar char="Ø"/>
            </a:pPr>
            <a:r>
              <a:rPr lang="bg-BG" sz="2200" dirty="0"/>
              <a:t> </a:t>
            </a:r>
            <a:r>
              <a:rPr lang="bg-BG" sz="2200" dirty="0" smtClean="0"/>
              <a:t>40% ревматолози</a:t>
            </a:r>
          </a:p>
          <a:p>
            <a:pPr indent="19050">
              <a:buClrTx/>
              <a:buFont typeface="Wingdings" pitchFamily="2" charset="2"/>
              <a:buChar char="Ø"/>
            </a:pPr>
            <a:r>
              <a:rPr lang="bg-BG" sz="2200" dirty="0"/>
              <a:t> </a:t>
            </a:r>
            <a:r>
              <a:rPr lang="bg-BG" sz="2200" dirty="0" smtClean="0"/>
              <a:t>30% ендокринолози</a:t>
            </a:r>
          </a:p>
          <a:p>
            <a:pPr indent="19050">
              <a:buClrTx/>
              <a:buFont typeface="Wingdings" pitchFamily="2" charset="2"/>
              <a:buChar char="Ø"/>
            </a:pPr>
            <a:r>
              <a:rPr lang="bg-BG" sz="2200" dirty="0"/>
              <a:t> </a:t>
            </a:r>
            <a:r>
              <a:rPr lang="bg-BG" sz="2200" dirty="0" smtClean="0"/>
              <a:t>15% рентгенолози</a:t>
            </a:r>
          </a:p>
          <a:p>
            <a:pPr indent="19050">
              <a:buClrTx/>
              <a:buFont typeface="Wingdings" pitchFamily="2" charset="2"/>
              <a:buChar char="Ø"/>
            </a:pPr>
            <a:r>
              <a:rPr lang="bg-BG" sz="2200" dirty="0"/>
              <a:t> </a:t>
            </a:r>
            <a:r>
              <a:rPr lang="bg-BG" sz="2200" dirty="0" smtClean="0"/>
              <a:t>15% други специалисти</a:t>
            </a:r>
            <a:endParaRPr lang="bg-BG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19</a:t>
            </a:fld>
            <a:endParaRPr lang="bg-BG"/>
          </a:p>
        </p:txBody>
      </p:sp>
      <p:sp>
        <p:nvSpPr>
          <p:cNvPr id="4" name="TextBox 3"/>
          <p:cNvSpPr txBox="1"/>
          <p:nvPr/>
        </p:nvSpPr>
        <p:spPr>
          <a:xfrm>
            <a:off x="179512" y="6536377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Kanis</a:t>
            </a:r>
            <a:r>
              <a:rPr lang="en-US" sz="1200" dirty="0" smtClean="0"/>
              <a:t> J et al.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EU OP Consultation Panel meeting, Brussels, 2004.</a:t>
            </a:r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9848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Епидемиология – айсбергът на остеопорозата (ОП)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2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48965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Ø"/>
            </a:pPr>
            <a:r>
              <a:rPr lang="bg-BG" sz="2200" dirty="0" smtClean="0"/>
              <a:t> 33% от жените и 20% от мъжете над 50год. получават ОП фрактура до края на живота си.</a:t>
            </a:r>
            <a:endParaRPr lang="en-US" sz="2200" dirty="0" smtClean="0"/>
          </a:p>
          <a:p>
            <a:pPr marL="271463" indent="-271463"/>
            <a:endParaRPr lang="bg-BG" sz="2200" dirty="0" smtClean="0"/>
          </a:p>
          <a:p>
            <a:pPr marL="271463" indent="-271463">
              <a:buFont typeface="Wingdings" pitchFamily="2" charset="2"/>
              <a:buChar char="Ø"/>
            </a:pPr>
            <a:r>
              <a:rPr lang="bg-BG" sz="2200" dirty="0"/>
              <a:t> С</a:t>
            </a:r>
            <a:r>
              <a:rPr lang="bg-BG" sz="2200" dirty="0" smtClean="0"/>
              <a:t> 20% се увеличава риска от смърт при възрастни хора, в резултат на бедрена или тежка прешленна фрактура.</a:t>
            </a:r>
            <a:endParaRPr lang="en-US" sz="2200" dirty="0" smtClean="0"/>
          </a:p>
          <a:p>
            <a:pPr marL="271463" indent="-271463">
              <a:buFont typeface="Wingdings" pitchFamily="2" charset="2"/>
              <a:buChar char="Ø"/>
            </a:pPr>
            <a:endParaRPr lang="bg-BG" sz="2200" dirty="0" smtClean="0"/>
          </a:p>
          <a:p>
            <a:pPr marL="271463" indent="-271463">
              <a:buFont typeface="Wingdings" pitchFamily="2" charset="2"/>
              <a:buChar char="Ø"/>
            </a:pPr>
            <a:r>
              <a:rPr lang="bg-BG" sz="2200" dirty="0"/>
              <a:t> С</a:t>
            </a:r>
            <a:r>
              <a:rPr lang="bg-BG" sz="2200" dirty="0" smtClean="0"/>
              <a:t>амо 1 от всеки 3 вертебрални фрактури се диагностицира клинично.</a:t>
            </a:r>
          </a:p>
          <a:p>
            <a:pPr marL="271463" indent="-271463">
              <a:buFont typeface="Wingdings" pitchFamily="2" charset="2"/>
              <a:buChar char="Ø"/>
            </a:pPr>
            <a:endParaRPr lang="bg-BG" sz="2200" dirty="0"/>
          </a:p>
        </p:txBody>
      </p:sp>
      <p:pic>
        <p:nvPicPr>
          <p:cNvPr id="15362" name="Picture 2" descr="http://www.financialiceberg.com/uploads/iceberg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526718" cy="446449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93296"/>
            <a:ext cx="52609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Национална стратегия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bg-BG" sz="2200" dirty="0" smtClean="0"/>
              <a:t>Националната програма за ограничаване на остеопорозата в Република България 2006-2010 на МС включва:</a:t>
            </a:r>
          </a:p>
          <a:p>
            <a:pPr marL="722313" indent="-360363">
              <a:buFont typeface="Courier New" pitchFamily="49" charset="0"/>
              <a:buChar char="o"/>
            </a:pPr>
            <a:r>
              <a:rPr lang="bg-BG" sz="2200" dirty="0" smtClean="0"/>
              <a:t>Национална мрежа от 56 центъра по ОП</a:t>
            </a:r>
          </a:p>
          <a:p>
            <a:pPr marL="722313" indent="-360363">
              <a:buFont typeface="Courier New" pitchFamily="49" charset="0"/>
              <a:buChar char="o"/>
            </a:pPr>
            <a:r>
              <a:rPr lang="bg-BG" sz="2200" dirty="0" smtClean="0"/>
              <a:t>Минимум 4 дензитометъра с централна </a:t>
            </a:r>
            <a:r>
              <a:rPr lang="en-US" sz="2200" dirty="0" smtClean="0"/>
              <a:t>DXA </a:t>
            </a:r>
            <a:r>
              <a:rPr lang="bg-BG" sz="2200" dirty="0" smtClean="0"/>
              <a:t>на 1млн население</a:t>
            </a:r>
          </a:p>
          <a:p>
            <a:pPr marL="722313" indent="-360363">
              <a:buFont typeface="Courier New" pitchFamily="49" charset="0"/>
              <a:buChar char="o"/>
            </a:pPr>
            <a:r>
              <a:rPr lang="bg-BG" sz="2200" dirty="0" smtClean="0"/>
              <a:t>Изследване на епидемиологията на остеопорозата, обучение на медицински специалисти, пациенти, подкрепа на пациентски организации и др.</a:t>
            </a:r>
          </a:p>
          <a:p>
            <a:pPr marL="722313" indent="-360363">
              <a:buFont typeface="Courier New" pitchFamily="49" charset="0"/>
              <a:buChar char="o"/>
            </a:pPr>
            <a:r>
              <a:rPr lang="bg-BG" sz="2200" dirty="0" smtClean="0"/>
              <a:t>Изготвяне на национални препоръки за лечние и профилактика, методи за диагностика и контрол на качеството на апаратите.</a:t>
            </a:r>
            <a:endParaRPr lang="bg-BG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20</a:t>
            </a:fld>
            <a:endParaRPr lang="bg-BG"/>
          </a:p>
        </p:txBody>
      </p:sp>
      <p:sp>
        <p:nvSpPr>
          <p:cNvPr id="4" name="TextBox 3"/>
          <p:cNvSpPr txBox="1"/>
          <p:nvPr/>
        </p:nvSpPr>
        <p:spPr>
          <a:xfrm>
            <a:off x="179512" y="5517232"/>
            <a:ext cx="8712968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</a:rPr>
              <a:t>От 2010г. в България няма Национална стратегия за борба с остеопорозата. </a:t>
            </a:r>
          </a:p>
          <a:p>
            <a:pPr algn="ctr"/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</a:rPr>
              <a:t>С нарастващите проблеми в диагностиката и лечението, необходимостта от такава стратегия също се увеличава.</a:t>
            </a:r>
            <a:endParaRPr lang="bg-BG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Цената на остеопорозата в България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Tx/>
            </a:pPr>
            <a:r>
              <a:rPr lang="bg-BG" sz="2200" dirty="0" smtClean="0"/>
              <a:t>НЗОК покрива само прегледи, общи изследвания и консултации</a:t>
            </a:r>
          </a:p>
          <a:p>
            <a:pPr>
              <a:buClrTx/>
            </a:pPr>
            <a:r>
              <a:rPr lang="bg-BG" sz="2200" dirty="0" smtClean="0"/>
              <a:t>Специални изследвания за ОП с цени, актуални към 2007г:</a:t>
            </a:r>
          </a:p>
          <a:p>
            <a:pPr marL="806450">
              <a:buClrTx/>
            </a:pPr>
            <a:r>
              <a:rPr lang="bg-BG" sz="2200" dirty="0" smtClean="0"/>
              <a:t>Маркери за костно разграждане (</a:t>
            </a:r>
            <a:r>
              <a:rPr lang="el-GR" sz="2200" dirty="0" smtClean="0">
                <a:cs typeface="Arial"/>
              </a:rPr>
              <a:t>β</a:t>
            </a:r>
            <a:r>
              <a:rPr lang="bg-BG" sz="2200" dirty="0" smtClean="0">
                <a:cs typeface="Arial"/>
              </a:rPr>
              <a:t> </a:t>
            </a:r>
            <a:r>
              <a:rPr lang="en-US" sz="2200" dirty="0" smtClean="0">
                <a:cs typeface="Arial"/>
              </a:rPr>
              <a:t>cross laps) – 12,50</a:t>
            </a:r>
            <a:r>
              <a:rPr lang="bg-BG" sz="2200" dirty="0" smtClean="0">
                <a:cs typeface="Arial"/>
              </a:rPr>
              <a:t>лв.</a:t>
            </a:r>
          </a:p>
          <a:p>
            <a:pPr marL="806450">
              <a:buClrTx/>
            </a:pPr>
            <a:r>
              <a:rPr lang="bg-BG" sz="2200" dirty="0" smtClean="0">
                <a:cs typeface="Arial"/>
              </a:rPr>
              <a:t>Остеодензитометрия – 19лв.</a:t>
            </a:r>
          </a:p>
          <a:p>
            <a:pPr marL="806450">
              <a:buClrTx/>
            </a:pPr>
            <a:r>
              <a:rPr lang="bg-BG" sz="2200" dirty="0" smtClean="0">
                <a:cs typeface="Arial"/>
              </a:rPr>
              <a:t>Рентгенография при фрактура – между 6,11 и 11,22лв.</a:t>
            </a:r>
          </a:p>
          <a:p>
            <a:pPr marL="806450">
              <a:buClrTx/>
            </a:pPr>
            <a:r>
              <a:rPr lang="bg-BG" sz="2200" dirty="0" smtClean="0">
                <a:cs typeface="Arial"/>
              </a:rPr>
              <a:t>КАТ – 62,70лв.</a:t>
            </a:r>
          </a:p>
          <a:p>
            <a:pPr marL="806450">
              <a:buClrTx/>
            </a:pPr>
            <a:r>
              <a:rPr lang="bg-BG" sz="2200" dirty="0" smtClean="0">
                <a:cs typeface="Arial"/>
              </a:rPr>
              <a:t>ЯМР – 183,70лв.</a:t>
            </a:r>
          </a:p>
          <a:p>
            <a:pPr marL="806450">
              <a:buClrTx/>
            </a:pPr>
            <a:r>
              <a:rPr lang="bg-BG" sz="2200" dirty="0" smtClean="0">
                <a:cs typeface="Arial"/>
              </a:rPr>
              <a:t>Имплантиране на изкуствена тазобедрена става – 1080лв.</a:t>
            </a:r>
          </a:p>
          <a:p>
            <a:pPr marL="806450">
              <a:buClrTx/>
            </a:pPr>
            <a:r>
              <a:rPr lang="bg-BG" sz="2200" dirty="0" smtClean="0">
                <a:cs typeface="Arial"/>
              </a:rPr>
              <a:t>Изкуствена колянна става – 2700лв.</a:t>
            </a:r>
          </a:p>
          <a:p>
            <a:pPr marL="806450">
              <a:buClrTx/>
            </a:pPr>
            <a:r>
              <a:rPr lang="bg-BG" sz="2200" dirty="0" smtClean="0">
                <a:cs typeface="Arial"/>
              </a:rPr>
              <a:t>Медикаментозно лечение на остеопороза в доболничната помощ за 2008г – 1,1 млн лева. </a:t>
            </a:r>
            <a:endParaRPr lang="bg-BG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21</a:t>
            </a:fld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0" y="6597352"/>
            <a:ext cx="4932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По данни на НЗОК, 2009г.</a:t>
            </a:r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9848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Цената на остеопорозата в България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22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/>
              <a:t>Реимбурсирано лечение на ЗОЛ с остеопороза с</a:t>
            </a:r>
            <a:r>
              <a:rPr lang="en-US" sz="2000" dirty="0" smtClean="0"/>
              <a:t>/</a:t>
            </a:r>
            <a:r>
              <a:rPr lang="bg-BG" sz="2000" dirty="0" smtClean="0"/>
              <a:t>без фрактура в доболничната помощ, 2008г.</a:t>
            </a:r>
            <a:endParaRPr lang="bg-BG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7584" y="2060848"/>
          <a:ext cx="7632847" cy="44888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70526"/>
                <a:gridCol w="2008944"/>
                <a:gridCol w="2008944"/>
                <a:gridCol w="1744433"/>
              </a:tblGrid>
              <a:tr h="696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Остеопороза с фрактура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М 80 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Остеопороза без фрактура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М 81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Общо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/>
                        <a:t>Брой болни</a:t>
                      </a:r>
                      <a:endParaRPr lang="bg-BG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3 965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9 848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13 813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9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/>
                        <a:t>% от  общия брой болни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/>
                        <a:t>лекувани от </a:t>
                      </a:r>
                      <a:r>
                        <a:rPr lang="bg-BG" sz="1800" cap="all" dirty="0"/>
                        <a:t>нзок</a:t>
                      </a:r>
                      <a:endParaRPr lang="bg-BG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/>
                        <a:t>0,156 %</a:t>
                      </a:r>
                      <a:endParaRPr lang="bg-BG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0,387 %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0,543%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Заплатена сума  в лева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/>
                        <a:t>351 875</a:t>
                      </a:r>
                      <a:endParaRPr lang="bg-BG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/>
                        <a:t>747 299</a:t>
                      </a:r>
                      <a:endParaRPr lang="bg-BG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1 099 174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9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% от  общите разходи за лечение на </a:t>
                      </a:r>
                      <a:r>
                        <a:rPr lang="bg-BG" sz="1800" cap="all"/>
                        <a:t>зол</a:t>
                      </a:r>
                      <a:r>
                        <a:rPr lang="bg-BG" sz="1800"/>
                        <a:t> от </a:t>
                      </a:r>
                      <a:r>
                        <a:rPr lang="bg-BG" sz="1800" cap="all"/>
                        <a:t>нзок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/>
                        <a:t>0,113%</a:t>
                      </a:r>
                      <a:endParaRPr lang="bg-BG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/>
                        <a:t>0,24%</a:t>
                      </a:r>
                      <a:endParaRPr lang="bg-BG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/>
                        <a:t>0,353%</a:t>
                      </a:r>
                      <a:endParaRPr lang="bg-BG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97352"/>
            <a:ext cx="4932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По данни на НЗОК, 2009г.</a:t>
            </a:r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9848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Цената на остеопорозата в България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23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7484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1 юни 2009г – увеличаване на реимбурсацията на ОП лечение с 50%.</a:t>
            </a:r>
          </a:p>
          <a:p>
            <a:pPr marL="1252538" indent="-1252538" algn="ctr"/>
            <a:r>
              <a:rPr lang="bg-BG" dirty="0" smtClean="0"/>
              <a:t> </a:t>
            </a:r>
            <a:r>
              <a:rPr lang="bg-BG" i="1" dirty="0" smtClean="0"/>
              <a:t>Следствия:</a:t>
            </a:r>
            <a:r>
              <a:rPr lang="bg-BG" dirty="0" smtClean="0"/>
              <a:t> Само за един месец броя пациенти, които се лекуват се увеличава с 19,3%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979712" y="3429000"/>
          <a:ext cx="5472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45365" y="6176337"/>
            <a:ext cx="2413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dirty="0"/>
              <a:t>Г</a:t>
            </a:r>
            <a:r>
              <a:rPr lang="bg-BG" sz="1200" dirty="0" smtClean="0"/>
              <a:t>одина</a:t>
            </a:r>
            <a:endParaRPr lang="bg-BG" sz="1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873746" y="4710330"/>
            <a:ext cx="1912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dirty="0" smtClean="0"/>
              <a:t>Разходи (лв.)</a:t>
            </a:r>
            <a:endParaRPr lang="bg-BG" sz="12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79912" y="3573016"/>
            <a:ext cx="172819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1920" y="391331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schemeClr val="bg1"/>
                </a:solidFill>
              </a:rPr>
              <a:t>19,3%</a:t>
            </a:r>
            <a:endParaRPr lang="bg-BG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4932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По данни на НЗОК, 2009г.</a:t>
            </a:r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9848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Цената на остеопорозата в България</a:t>
            </a:r>
            <a:endParaRPr lang="bg-BG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24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1772817"/>
          <a:ext cx="7848873" cy="472513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38297"/>
                <a:gridCol w="1466048"/>
                <a:gridCol w="2097777"/>
                <a:gridCol w="1532652"/>
                <a:gridCol w="1314099"/>
              </a:tblGrid>
              <a:tr h="1174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cap="all" dirty="0"/>
                        <a:t>области</a:t>
                      </a:r>
                      <a:endParaRPr lang="bg-BG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София град 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София област </a:t>
                      </a:r>
                      <a:endParaRPr lang="bg-BG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Видинска, Врачанска, Монтана, Ловеч, Перник и Кюстендил</a:t>
                      </a:r>
                      <a:endParaRPr lang="bg-BG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ОБЩО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в посочените области</a:t>
                      </a:r>
                      <a:endParaRPr lang="bg-BG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/>
                        <a:t>В </a:t>
                      </a:r>
                      <a:r>
                        <a:rPr lang="bg-BG" sz="1600" cap="all" dirty="0"/>
                        <a:t>цялата страна</a:t>
                      </a:r>
                      <a:endParaRPr lang="bg-BG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</a:tr>
              <a:tr h="857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/>
                        <a:t>БРОЙ БОЛНИ</a:t>
                      </a:r>
                      <a:endParaRPr lang="bg-BG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7 975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1 451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9 426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/>
                        <a:t>16 478</a:t>
                      </a:r>
                      <a:endParaRPr lang="bg-BG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</a:tr>
              <a:tr h="88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/>
                        <a:t>% ОТ  ОБЩИЯ БРОЙ БОЛНИ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48,4%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8,80%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57,2%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100%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</a:tr>
              <a:tr h="85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/>
                        <a:t>ЗАПЛАТЕНА СУМА  В ЛЕВА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225 446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48 568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274 014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632 846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</a:tr>
              <a:tr h="906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/>
                        <a:t>% ОТ  ОБЩИТЕ РАЗХОДИ за ЛЕЧЕНИЕ НА ОП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35,62%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/>
                        <a:t>7,67%</a:t>
                      </a:r>
                      <a:endParaRPr lang="bg-BG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/>
                        <a:t>43,30%</a:t>
                      </a:r>
                      <a:endParaRPr lang="bg-BG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/>
                        <a:t>100%</a:t>
                      </a:r>
                      <a:endParaRPr lang="bg-BG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28" marR="67828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96" y="6608385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По данни на </a:t>
            </a:r>
            <a:r>
              <a:rPr lang="en-US" sz="1200" dirty="0" smtClean="0"/>
              <a:t>IMS Health Bulgaria, 2009</a:t>
            </a:r>
            <a:endParaRPr lang="bg-BG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12474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Медикаментозно лечение  на болни с остеопороза с/без фрактура</a:t>
            </a:r>
            <a:r>
              <a:rPr lang="en-US" b="1" dirty="0" smtClean="0"/>
              <a:t>, </a:t>
            </a:r>
            <a:r>
              <a:rPr lang="bg-BG" b="1" dirty="0" smtClean="0"/>
              <a:t>юли</a:t>
            </a:r>
            <a:r>
              <a:rPr lang="en-US" b="1" dirty="0" smtClean="0"/>
              <a:t> 2009</a:t>
            </a:r>
            <a:endParaRPr lang="bg-BG" b="1" dirty="0"/>
          </a:p>
        </p:txBody>
      </p:sp>
      <p:sp>
        <p:nvSpPr>
          <p:cNvPr id="9" name="Oval 8"/>
          <p:cNvSpPr/>
          <p:nvPr/>
        </p:nvSpPr>
        <p:spPr>
          <a:xfrm>
            <a:off x="7308304" y="2996952"/>
            <a:ext cx="122413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ditionguard.com/blog/wp-content/uploads/2013/06/ebook-pric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791"/>
            <a:ext cx="6264696" cy="27355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9848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Цената на остеопорозата в България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25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54396"/>
              </p:ext>
            </p:extLst>
          </p:nvPr>
        </p:nvGraphicFramePr>
        <p:xfrm>
          <a:off x="1907704" y="1700808"/>
          <a:ext cx="5237533" cy="581784"/>
        </p:xfrm>
        <a:graphic>
          <a:graphicData uri="http://schemas.openxmlformats.org/drawingml/2006/table">
            <a:tbl>
              <a:tblPr/>
              <a:tblGrid>
                <a:gridCol w="932814"/>
                <a:gridCol w="1718342"/>
                <a:gridCol w="1449680"/>
                <a:gridCol w="1136697"/>
              </a:tblGrid>
              <a:tr h="581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bg-BG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КЛИНИЧНИ ПЪТЕКИ ЗА ЛЕЧЕНИЕ НА ФРАКТУРИ</a:t>
                      </a:r>
                      <a:endParaRPr lang="bg-BG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/>
                          <a:ea typeface="Times New Roman"/>
                          <a:cs typeface="Times New Roman"/>
                        </a:rPr>
                        <a:t>БРОЙ ПЪТЕКИ ЗА 2008 ГОДИНА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/>
                          <a:ea typeface="Times New Roman"/>
                          <a:cs typeface="Times New Roman"/>
                        </a:rPr>
                        <a:t>ОБЩА СУМА В ЛВ.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7704" y="2269252"/>
          <a:ext cx="5237533" cy="583684"/>
        </p:xfrm>
        <a:graphic>
          <a:graphicData uri="http://schemas.openxmlformats.org/drawingml/2006/table">
            <a:tbl>
              <a:tblPr/>
              <a:tblGrid>
                <a:gridCol w="932814"/>
                <a:gridCol w="1718342"/>
                <a:gridCol w="1449680"/>
                <a:gridCol w="1136697"/>
              </a:tblGrid>
              <a:tr h="583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/>
                          <a:ea typeface="Times New Roman"/>
                          <a:cs typeface="Times New Roman"/>
                        </a:rPr>
                        <a:t>ОБЩО:</a:t>
                      </a:r>
                      <a:endParaRPr lang="bg-BG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/>
                          <a:ea typeface="Times New Roman"/>
                          <a:cs typeface="Times New Roman"/>
                        </a:rPr>
                        <a:t>11 пътеки</a:t>
                      </a:r>
                      <a:endParaRPr lang="bg-BG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latin typeface="Times New Roman"/>
                          <a:ea typeface="Times New Roman"/>
                          <a:cs typeface="Times New Roman"/>
                        </a:rPr>
                        <a:t>99 939</a:t>
                      </a:r>
                      <a:endParaRPr lang="bg-BG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latin typeface="Times New Roman"/>
                          <a:ea typeface="Times New Roman"/>
                          <a:cs typeface="Times New Roman"/>
                        </a:rPr>
                        <a:t>67 679 613</a:t>
                      </a:r>
                      <a:endParaRPr lang="bg-BG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306896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g-BG" sz="2000" dirty="0" smtClean="0"/>
              <a:t> разходи за 1 месец – 5 639 968 </a:t>
            </a:r>
            <a:r>
              <a:rPr lang="bg-BG" sz="2000" dirty="0" err="1" smtClean="0"/>
              <a:t>лв</a:t>
            </a:r>
            <a:endParaRPr lang="bg-BG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g-BG" sz="2000" dirty="0"/>
              <a:t> </a:t>
            </a:r>
            <a:r>
              <a:rPr lang="bg-BG" sz="2000" dirty="0" smtClean="0"/>
              <a:t>Между 25-50% от клиничните пътеки са за лечение на ОП болни </a:t>
            </a:r>
            <a:endParaRPr lang="bg-BG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11" y="6381328"/>
            <a:ext cx="4932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Директни разходи за остеопороза в България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26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ioteams.com/images/public_shared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07767"/>
            <a:ext cx="3744416" cy="32812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Публични средства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bg-BG" sz="2200" dirty="0" smtClean="0"/>
              <a:t>25 млн. лева от клинични пътеки.</a:t>
            </a:r>
          </a:p>
          <a:p>
            <a:pPr>
              <a:lnSpc>
                <a:spcPct val="150000"/>
              </a:lnSpc>
            </a:pPr>
            <a:r>
              <a:rPr lang="bg-BG" sz="2200" dirty="0" smtClean="0"/>
              <a:t>4,32 млн. лева от 4000 изкуствени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bg-BG" sz="2200" dirty="0" smtClean="0"/>
              <a:t> стави по 1080лв </a:t>
            </a:r>
            <a:r>
              <a:rPr lang="bg-BG" sz="2200" dirty="0" smtClean="0">
                <a:solidFill>
                  <a:srgbClr val="FF0000"/>
                </a:solidFill>
              </a:rPr>
              <a:t>– </a:t>
            </a:r>
            <a:r>
              <a:rPr lang="bg-BG" sz="2200" dirty="0" smtClean="0"/>
              <a:t>НЗОК.</a:t>
            </a:r>
          </a:p>
          <a:p>
            <a:pPr>
              <a:lnSpc>
                <a:spcPct val="150000"/>
              </a:lnSpc>
            </a:pPr>
            <a:r>
              <a:rPr lang="bg-BG" sz="2200" dirty="0" smtClean="0"/>
              <a:t>1 млн. лева от доболнична помощ за диагноза на остеопорозата (10 000 фрактури годишн по 100 лв.).</a:t>
            </a:r>
          </a:p>
          <a:p>
            <a:pPr>
              <a:lnSpc>
                <a:spcPct val="150000"/>
              </a:lnSpc>
            </a:pPr>
            <a:r>
              <a:rPr lang="bg-BG" sz="2200" dirty="0" smtClean="0"/>
              <a:t>1,1 млн. лева за реимбурсация на лечението от НЗОК.</a:t>
            </a:r>
          </a:p>
          <a:p>
            <a:pPr>
              <a:lnSpc>
                <a:spcPct val="150000"/>
              </a:lnSpc>
            </a:pPr>
            <a:r>
              <a:rPr lang="bg-BG" sz="2200" dirty="0"/>
              <a:t> </a:t>
            </a:r>
            <a:r>
              <a:rPr lang="bg-BG" sz="2200" dirty="0" smtClean="0"/>
              <a:t>  12,58 </a:t>
            </a:r>
            <a:r>
              <a:rPr lang="bg-BG" sz="2200" dirty="0"/>
              <a:t>млн. </a:t>
            </a:r>
            <a:r>
              <a:rPr lang="bg-BG" sz="2200" dirty="0" smtClean="0"/>
              <a:t>лева  - социални помощи при инвалидизация –2400 лв /год придружител;  3890 соц подпомагане при ½ от 4000 сменени стави</a:t>
            </a:r>
          </a:p>
          <a:p>
            <a:pPr>
              <a:lnSpc>
                <a:spcPct val="150000"/>
              </a:lnSpc>
            </a:pPr>
            <a:r>
              <a:rPr lang="bg-BG" sz="2200" dirty="0" smtClean="0">
                <a:solidFill>
                  <a:srgbClr val="FF0000"/>
                </a:solidFill>
              </a:rPr>
              <a:t>Общо: мин. 44 млн. Публични средства.</a:t>
            </a:r>
            <a:endParaRPr lang="bg-BG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27</a:t>
            </a:fld>
            <a:endParaRPr lang="bg-B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359574"/>
            <a:ext cx="3382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yoursmartmoneymoves.com/images/uploads/Is-Private-School-Worth-The-C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08" y="3429000"/>
            <a:ext cx="3428380" cy="34283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>
                <a:solidFill>
                  <a:schemeClr val="tx1"/>
                </a:solidFill>
              </a:rPr>
              <a:t>Ч</a:t>
            </a:r>
            <a:r>
              <a:rPr lang="bg-BG" sz="2800" b="1" dirty="0" smtClean="0">
                <a:solidFill>
                  <a:schemeClr val="tx1"/>
                </a:solidFill>
              </a:rPr>
              <a:t>астни средства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51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bg-BG" sz="2200" dirty="0" smtClean="0"/>
              <a:t>0,72 млн. </a:t>
            </a:r>
            <a:r>
              <a:rPr lang="bg-BG" sz="2200" dirty="0"/>
              <a:t>л</a:t>
            </a:r>
            <a:r>
              <a:rPr lang="bg-BG" sz="2200" dirty="0" smtClean="0"/>
              <a:t>ева – 16 000 болни × 45лв за дензитрометрия.</a:t>
            </a:r>
          </a:p>
          <a:p>
            <a:pPr>
              <a:lnSpc>
                <a:spcPct val="150000"/>
              </a:lnSpc>
            </a:pPr>
            <a:r>
              <a:rPr lang="bg-BG" sz="2200" dirty="0" smtClean="0"/>
              <a:t>3,3 млн. лева – доплащане за лечението с медикаменти към реимбурсацията на НЗОК (25% за 2008г.).</a:t>
            </a:r>
          </a:p>
          <a:p>
            <a:pPr marL="3233738">
              <a:lnSpc>
                <a:spcPct val="150000"/>
              </a:lnSpc>
            </a:pPr>
            <a:r>
              <a:rPr lang="bg-BG" sz="2200" dirty="0" smtClean="0"/>
              <a:t>3,204 млн. лева – допълнително за медикаменти (калций, вит. Д, аналгетици и т.н.) и изследвания.</a:t>
            </a:r>
          </a:p>
          <a:p>
            <a:pPr marL="3233738">
              <a:lnSpc>
                <a:spcPct val="150000"/>
              </a:lnSpc>
            </a:pPr>
            <a:r>
              <a:rPr lang="bg-BG" sz="2200" dirty="0" smtClean="0"/>
              <a:t>12,000 </a:t>
            </a:r>
            <a:r>
              <a:rPr lang="bg-BG" sz="2200" dirty="0"/>
              <a:t>млн. лева </a:t>
            </a:r>
            <a:r>
              <a:rPr lang="bg-BG" sz="2200" dirty="0" smtClean="0"/>
              <a:t>- Доплащане на стави</a:t>
            </a:r>
            <a:r>
              <a:rPr lang="en-US" sz="2200" dirty="0" smtClean="0"/>
              <a:t> </a:t>
            </a:r>
            <a:r>
              <a:rPr lang="bg-BG" sz="2200" dirty="0" smtClean="0"/>
              <a:t>и др. МИ ( средно 3000 </a:t>
            </a:r>
            <a:r>
              <a:rPr lang="bg-BG" sz="2200" dirty="0"/>
              <a:t>лв х 4000  стави </a:t>
            </a:r>
            <a:r>
              <a:rPr lang="bg-BG" sz="2200" dirty="0" smtClean="0"/>
              <a:t>)</a:t>
            </a:r>
          </a:p>
          <a:p>
            <a:pPr marL="2977706" indent="0">
              <a:lnSpc>
                <a:spcPct val="150000"/>
              </a:lnSpc>
              <a:buNone/>
            </a:pPr>
            <a:r>
              <a:rPr lang="bg-BG" sz="2200" dirty="0">
                <a:solidFill>
                  <a:srgbClr val="FF0000"/>
                </a:solidFill>
              </a:rPr>
              <a:t> </a:t>
            </a:r>
            <a:r>
              <a:rPr lang="bg-BG" sz="2200" dirty="0" smtClean="0">
                <a:solidFill>
                  <a:srgbClr val="FF0000"/>
                </a:solidFill>
              </a:rPr>
              <a:t>         </a:t>
            </a:r>
          </a:p>
          <a:p>
            <a:pPr marL="3233738">
              <a:lnSpc>
                <a:spcPct val="150000"/>
              </a:lnSpc>
            </a:pPr>
            <a:r>
              <a:rPr lang="bg-BG" sz="2200" b="1" u="sng" dirty="0" smtClean="0">
                <a:solidFill>
                  <a:srgbClr val="FF0000"/>
                </a:solidFill>
              </a:rPr>
              <a:t>Общо:</a:t>
            </a:r>
            <a:r>
              <a:rPr lang="bg-BG" sz="2200" dirty="0" smtClean="0">
                <a:solidFill>
                  <a:srgbClr val="FF0000"/>
                </a:solidFill>
              </a:rPr>
              <a:t> мин. 19.224 млн. </a:t>
            </a:r>
            <a:r>
              <a:rPr lang="bg-BG" sz="2200" dirty="0">
                <a:solidFill>
                  <a:srgbClr val="FF0000"/>
                </a:solidFill>
              </a:rPr>
              <a:t>л</a:t>
            </a:r>
            <a:r>
              <a:rPr lang="bg-BG" sz="2200" dirty="0" smtClean="0">
                <a:solidFill>
                  <a:srgbClr val="FF0000"/>
                </a:solidFill>
              </a:rPr>
              <a:t>ева частни средства</a:t>
            </a:r>
            <a:r>
              <a:rPr lang="bg-BG" sz="2200" dirty="0" smtClean="0"/>
              <a:t>.</a:t>
            </a:r>
          </a:p>
          <a:p>
            <a:pPr>
              <a:lnSpc>
                <a:spcPct val="150000"/>
              </a:lnSpc>
            </a:pPr>
            <a:endParaRPr lang="bg-BG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28</a:t>
            </a:fld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4139952" y="6456064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Попиванов П., 2009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Обобщение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bg-BG" sz="2200" dirty="0" smtClean="0">
                <a:latin typeface="Book Antiqua" pitchFamily="18" charset="0"/>
              </a:rPr>
              <a:t>Минималните </a:t>
            </a:r>
            <a:r>
              <a:rPr lang="bg-BG" sz="2200" dirty="0" smtClean="0">
                <a:solidFill>
                  <a:srgbClr val="FF0000"/>
                </a:solidFill>
                <a:latin typeface="Book Antiqua" pitchFamily="18" charset="0"/>
              </a:rPr>
              <a:t>директни годишни разходи </a:t>
            </a:r>
            <a:r>
              <a:rPr lang="bg-BG" sz="2200" dirty="0" smtClean="0">
                <a:latin typeface="Book Antiqua" pitchFamily="18" charset="0"/>
              </a:rPr>
              <a:t>за остеопорозата в България през 2008г. са около </a:t>
            </a:r>
            <a:r>
              <a:rPr lang="bg-BG" sz="2200" b="1" dirty="0" smtClean="0">
                <a:solidFill>
                  <a:srgbClr val="FF0000"/>
                </a:solidFill>
                <a:latin typeface="Book Antiqua" pitchFamily="18" charset="0"/>
              </a:rPr>
              <a:t>6</a:t>
            </a:r>
            <a:r>
              <a:rPr lang="en-US" sz="2200" b="1" dirty="0" smtClean="0">
                <a:solidFill>
                  <a:srgbClr val="FF0000"/>
                </a:solidFill>
                <a:latin typeface="Book Antiqua" pitchFamily="18" charset="0"/>
              </a:rPr>
              <a:t>4 </a:t>
            </a:r>
            <a:r>
              <a:rPr lang="bg-BG" sz="2200" b="1" dirty="0" smtClean="0">
                <a:solidFill>
                  <a:srgbClr val="FF0000"/>
                </a:solidFill>
                <a:latin typeface="Book Antiqua" pitchFamily="18" charset="0"/>
              </a:rPr>
              <a:t> млн лв</a:t>
            </a:r>
            <a:r>
              <a:rPr lang="bg-BG" sz="2200" dirty="0" smtClean="0">
                <a:latin typeface="Book Antiqua" pitchFamily="18" charset="0"/>
              </a:rPr>
              <a:t>., от които </a:t>
            </a:r>
            <a:r>
              <a:rPr lang="bg-BG" sz="2200" b="1" dirty="0" smtClean="0">
                <a:latin typeface="Book Antiqua" pitchFamily="18" charset="0"/>
              </a:rPr>
              <a:t>2/3 </a:t>
            </a:r>
            <a:r>
              <a:rPr lang="bg-BG" sz="2200" dirty="0" smtClean="0">
                <a:latin typeface="Book Antiqua" pitchFamily="18" charset="0"/>
              </a:rPr>
              <a:t>са публични  (предимно от хоспитализации), а </a:t>
            </a:r>
            <a:r>
              <a:rPr lang="bg-BG" sz="2200" b="1" dirty="0" smtClean="0">
                <a:latin typeface="Book Antiqua" pitchFamily="18" charset="0"/>
              </a:rPr>
              <a:t>1/3</a:t>
            </a:r>
            <a:r>
              <a:rPr lang="bg-BG" sz="2200" dirty="0" smtClean="0">
                <a:latin typeface="Book Antiqua" pitchFamily="18" charset="0"/>
              </a:rPr>
              <a:t> са частни (доплащане на ЛП и МИ). </a:t>
            </a:r>
            <a:r>
              <a:rPr lang="bg-BG" sz="2200" dirty="0" smtClean="0">
                <a:solidFill>
                  <a:srgbClr val="FF0000"/>
                </a:solidFill>
                <a:latin typeface="Book Antiqua" pitchFamily="18" charset="0"/>
              </a:rPr>
              <a:t>Индиректните разходи </a:t>
            </a:r>
            <a:r>
              <a:rPr lang="bg-BG" sz="2200" dirty="0" smtClean="0">
                <a:latin typeface="Book Antiqua" pitchFamily="18" charset="0"/>
              </a:rPr>
              <a:t>– пропуснати ползи, социални помощи, инвалидност, осигуровки, възнаграждения по болест и т.н. са многократно по-големи. Влошеното </a:t>
            </a:r>
            <a:r>
              <a:rPr lang="bg-BG" sz="2200" dirty="0" smtClean="0">
                <a:solidFill>
                  <a:srgbClr val="FF0000"/>
                </a:solidFill>
                <a:latin typeface="Book Antiqua" pitchFamily="18" charset="0"/>
              </a:rPr>
              <a:t>качество на живот</a:t>
            </a:r>
            <a:r>
              <a:rPr lang="bg-BG" sz="2200" dirty="0" smtClean="0">
                <a:latin typeface="Book Antiqua" pitchFamily="18" charset="0"/>
              </a:rPr>
              <a:t>, мъките, болките и страданията са неоценими.</a:t>
            </a:r>
            <a:endParaRPr lang="bg-BG" sz="2200" dirty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29</a:t>
            </a:fld>
            <a:endParaRPr lang="bg-BG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2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5148064" y="2298360"/>
            <a:ext cx="3682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dirty="0" smtClean="0">
                <a:solidFill>
                  <a:schemeClr val="tx1"/>
                </a:solidFill>
              </a:rPr>
              <a:t>В Европа, </a:t>
            </a:r>
            <a:r>
              <a:rPr lang="bg-BG" sz="1800" dirty="0" err="1" smtClean="0">
                <a:solidFill>
                  <a:schemeClr val="tx1"/>
                </a:solidFill>
              </a:rPr>
              <a:t>остеопорозните</a:t>
            </a:r>
            <a:r>
              <a:rPr lang="bg-BG" sz="1800" dirty="0" smtClean="0">
                <a:solidFill>
                  <a:schemeClr val="tx1"/>
                </a:solidFill>
              </a:rPr>
              <a:t> фрактури отговарят за около 2 милиона </a:t>
            </a:r>
            <a:r>
              <a:rPr lang="en-US" sz="1800" dirty="0" smtClean="0">
                <a:solidFill>
                  <a:schemeClr val="tx1"/>
                </a:solidFill>
              </a:rPr>
              <a:t>DALYs </a:t>
            </a:r>
            <a:r>
              <a:rPr lang="bg-BG" sz="1800" dirty="0" smtClean="0">
                <a:solidFill>
                  <a:schemeClr val="tx1"/>
                </a:solidFill>
              </a:rPr>
              <a:t>всяка година.</a:t>
            </a:r>
            <a:br>
              <a:rPr lang="bg-BG" sz="1800" dirty="0" smtClean="0">
                <a:solidFill>
                  <a:schemeClr val="tx1"/>
                </a:solidFill>
              </a:rPr>
            </a:br>
            <a:r>
              <a:rPr lang="bg-BG" sz="1800" dirty="0" smtClean="0">
                <a:solidFill>
                  <a:schemeClr val="tx1"/>
                </a:solidFill>
              </a:rPr>
              <a:t/>
            </a:r>
            <a:br>
              <a:rPr lang="bg-BG" sz="1800" dirty="0" smtClean="0">
                <a:solidFill>
                  <a:schemeClr val="tx1"/>
                </a:solidFill>
              </a:rPr>
            </a:br>
            <a:r>
              <a:rPr lang="bg-BG" sz="1800" dirty="0">
                <a:solidFill>
                  <a:schemeClr val="tx1"/>
                </a:solidFill>
              </a:rPr>
              <a:t>Това е повече от астма, </a:t>
            </a:r>
            <a:r>
              <a:rPr lang="bg-BG" sz="1800" dirty="0" err="1">
                <a:solidFill>
                  <a:schemeClr val="tx1"/>
                </a:solidFill>
              </a:rPr>
              <a:t>ревматоиден</a:t>
            </a:r>
            <a:r>
              <a:rPr lang="bg-BG" sz="1800" dirty="0">
                <a:solidFill>
                  <a:schemeClr val="tx1"/>
                </a:solidFill>
              </a:rPr>
              <a:t> артрит, хипертония</a:t>
            </a:r>
            <a:br>
              <a:rPr lang="bg-BG" sz="1800" dirty="0">
                <a:solidFill>
                  <a:schemeClr val="tx1"/>
                </a:solidFill>
              </a:rPr>
            </a:br>
            <a:r>
              <a:rPr lang="bg-BG" sz="1800" dirty="0" smtClean="0">
                <a:solidFill>
                  <a:schemeClr val="tx1"/>
                </a:solidFill>
              </a:rPr>
              <a:t/>
            </a:r>
            <a:br>
              <a:rPr lang="bg-BG" sz="1800" dirty="0" smtClean="0">
                <a:solidFill>
                  <a:schemeClr val="tx1"/>
                </a:solidFill>
              </a:rPr>
            </a:br>
            <a:r>
              <a:rPr lang="bg-BG" sz="1800" dirty="0" err="1" smtClean="0">
                <a:solidFill>
                  <a:schemeClr val="tx1"/>
                </a:solidFill>
              </a:rPr>
              <a:t>Остеопорозните</a:t>
            </a:r>
            <a:r>
              <a:rPr lang="bg-BG" sz="1800" dirty="0" smtClean="0">
                <a:solidFill>
                  <a:schemeClr val="tx1"/>
                </a:solidFill>
              </a:rPr>
              <a:t> </a:t>
            </a:r>
            <a:r>
              <a:rPr lang="bg-BG" sz="1800" dirty="0">
                <a:solidFill>
                  <a:schemeClr val="tx1"/>
                </a:solidFill>
              </a:rPr>
              <a:t>фрактури отговарят за около </a:t>
            </a:r>
            <a:r>
              <a:rPr lang="bg-BG" sz="1800" dirty="0" smtClean="0">
                <a:solidFill>
                  <a:schemeClr val="tx1"/>
                </a:solidFill>
              </a:rPr>
              <a:t>1% от </a:t>
            </a:r>
            <a:r>
              <a:rPr lang="en-US" sz="1800" dirty="0" smtClean="0">
                <a:solidFill>
                  <a:schemeClr val="tx1"/>
                </a:solidFill>
              </a:rPr>
              <a:t>DALYs </a:t>
            </a:r>
            <a:r>
              <a:rPr lang="bg-BG" sz="1800" dirty="0" smtClean="0">
                <a:solidFill>
                  <a:schemeClr val="tx1"/>
                </a:solidFill>
              </a:rPr>
              <a:t>причинени от неинфекциозни болести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53650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76672"/>
            <a:ext cx="8229600" cy="10698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b="1" dirty="0" err="1" smtClean="0">
                <a:solidFill>
                  <a:schemeClr val="tx1"/>
                </a:solidFill>
              </a:rPr>
              <a:t>Остеопорозните</a:t>
            </a:r>
            <a:r>
              <a:rPr lang="bg-BG" sz="2800" b="1" dirty="0" smtClean="0">
                <a:solidFill>
                  <a:schemeClr val="tx1"/>
                </a:solidFill>
              </a:rPr>
              <a:t> фрактури са една от водещите причини за инвалидност в Европа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6350169"/>
            <a:ext cx="40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Stroem</a:t>
            </a:r>
            <a:r>
              <a:rPr lang="en-US" sz="900" dirty="0" smtClean="0"/>
              <a:t> O., Osteoporosis: burden, health care provision and opportunities in the EU, IOF 201</a:t>
            </a:r>
            <a:r>
              <a:rPr lang="bg-BG" sz="900" dirty="0" smtClean="0"/>
              <a:t>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16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76" y="2204864"/>
            <a:ext cx="8784976" cy="4525963"/>
          </a:xfrm>
        </p:spPr>
        <p:txBody>
          <a:bodyPr numCol="2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bg-BG" sz="2200" dirty="0" smtClean="0"/>
              <a:t>Лекувани пациенти за ОП </a:t>
            </a:r>
            <a:r>
              <a:rPr lang="bg-BG" sz="2200" u="sng" dirty="0" smtClean="0"/>
              <a:t>2013</a:t>
            </a:r>
            <a:r>
              <a:rPr lang="bg-BG" sz="2200" dirty="0" smtClean="0"/>
              <a:t> –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bg-BG" sz="2200" b="1" dirty="0">
                <a:solidFill>
                  <a:srgbClr val="FF0000"/>
                </a:solidFill>
              </a:rPr>
              <a:t> </a:t>
            </a:r>
            <a:r>
              <a:rPr lang="bg-BG" sz="2200" b="1" dirty="0" smtClean="0">
                <a:solidFill>
                  <a:srgbClr val="FF0000"/>
                </a:solidFill>
              </a:rPr>
              <a:t>   20 155  (4,73%)</a:t>
            </a:r>
          </a:p>
          <a:p>
            <a:pPr marL="109728" indent="0">
              <a:lnSpc>
                <a:spcPct val="150000"/>
              </a:lnSpc>
              <a:buNone/>
            </a:pPr>
            <a:endParaRPr lang="bg-BG" sz="2200" b="1" dirty="0">
              <a:solidFill>
                <a:srgbClr val="FF0000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bg-BG" sz="2200" b="1" dirty="0" smtClean="0">
              <a:solidFill>
                <a:srgbClr val="FF0000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bg-BG" sz="2200" b="1" dirty="0" smtClean="0">
              <a:solidFill>
                <a:srgbClr val="FF0000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bg-BG" sz="22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200" dirty="0"/>
              <a:t>Средства за медикаментозно лечение/профилактика на фрактурите за </a:t>
            </a:r>
            <a:r>
              <a:rPr lang="ru-RU" sz="2200" u="sng" dirty="0" smtClean="0"/>
              <a:t>2013</a:t>
            </a:r>
            <a:r>
              <a:rPr lang="ru-RU" sz="2200" dirty="0" smtClean="0"/>
              <a:t> </a:t>
            </a:r>
            <a:r>
              <a:rPr lang="ru-RU" sz="2200" dirty="0"/>
              <a:t>г.  </a:t>
            </a:r>
            <a:r>
              <a:rPr lang="ru-RU" sz="2200" b="1" dirty="0"/>
              <a:t>– </a:t>
            </a:r>
            <a:endParaRPr lang="ru-RU" sz="2200" b="1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ru-RU" sz="2200" b="1" dirty="0"/>
              <a:t> </a:t>
            </a:r>
            <a:r>
              <a:rPr lang="ru-RU" sz="2200" b="1" dirty="0" smtClean="0"/>
              <a:t>   </a:t>
            </a:r>
            <a:r>
              <a:rPr lang="ru-RU" sz="2200" b="1" dirty="0" smtClean="0">
                <a:solidFill>
                  <a:srgbClr val="FF0000"/>
                </a:solidFill>
              </a:rPr>
              <a:t>1 </a:t>
            </a:r>
            <a:r>
              <a:rPr lang="ru-RU" sz="2200" b="1" dirty="0">
                <a:solidFill>
                  <a:srgbClr val="FF0000"/>
                </a:solidFill>
              </a:rPr>
              <a:t>711 951 </a:t>
            </a:r>
            <a:r>
              <a:rPr lang="ru-RU" sz="2200" b="1" dirty="0" smtClean="0">
                <a:solidFill>
                  <a:srgbClr val="FF0000"/>
                </a:solidFill>
              </a:rPr>
              <a:t>лева (?)</a:t>
            </a:r>
          </a:p>
          <a:p>
            <a:pPr marL="109728" indent="0">
              <a:lnSpc>
                <a:spcPct val="150000"/>
              </a:lnSpc>
              <a:buNone/>
            </a:pPr>
            <a:endParaRPr lang="bg-BG" sz="2200" dirty="0" smtClean="0"/>
          </a:p>
          <a:p>
            <a:pPr>
              <a:lnSpc>
                <a:spcPct val="150000"/>
              </a:lnSpc>
            </a:pPr>
            <a:r>
              <a:rPr lang="bg-BG" sz="2200" dirty="0" smtClean="0"/>
              <a:t>Лекувани </a:t>
            </a:r>
            <a:r>
              <a:rPr lang="bg-BG" sz="2200" dirty="0"/>
              <a:t>пациенти за ОП </a:t>
            </a:r>
            <a:r>
              <a:rPr lang="bg-BG" sz="2200" u="sng" dirty="0" smtClean="0"/>
              <a:t>2008</a:t>
            </a:r>
            <a:r>
              <a:rPr lang="bg-BG" sz="2200" dirty="0" smtClean="0"/>
              <a:t> </a:t>
            </a:r>
            <a:r>
              <a:rPr lang="bg-BG" sz="2200" dirty="0"/>
              <a:t>– </a:t>
            </a:r>
            <a:r>
              <a:rPr lang="bg-BG" sz="2200" b="1" dirty="0" smtClean="0">
                <a:solidFill>
                  <a:srgbClr val="FF0000"/>
                </a:solidFill>
              </a:rPr>
              <a:t>  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bg-BG" sz="2200" b="1" dirty="0">
                <a:solidFill>
                  <a:srgbClr val="FF0000"/>
                </a:solidFill>
              </a:rPr>
              <a:t> </a:t>
            </a:r>
            <a:r>
              <a:rPr lang="bg-BG" sz="2200" b="1" dirty="0" smtClean="0">
                <a:solidFill>
                  <a:srgbClr val="FF0000"/>
                </a:solidFill>
              </a:rPr>
              <a:t>   13 813 (3,24%)</a:t>
            </a:r>
            <a:endParaRPr lang="bg-BG" sz="2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bg-BG" sz="2200" dirty="0" smtClean="0"/>
              <a:t>Средства, отпуснати от НЗОК за директни разходи за ОП фрактури за </a:t>
            </a:r>
            <a:r>
              <a:rPr lang="bg-BG" sz="2200" u="sng" dirty="0" smtClean="0"/>
              <a:t>2008 г</a:t>
            </a:r>
            <a:r>
              <a:rPr lang="bg-BG" sz="2200" dirty="0" smtClean="0"/>
              <a:t>.  -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bg-BG" sz="2200" b="1" dirty="0">
                <a:cs typeface="Arial"/>
              </a:rPr>
              <a:t> </a:t>
            </a:r>
            <a:r>
              <a:rPr lang="bg-BG" sz="2200" b="1" dirty="0" smtClean="0">
                <a:cs typeface="Arial"/>
              </a:rPr>
              <a:t>   </a:t>
            </a:r>
            <a:r>
              <a:rPr lang="bg-BG" sz="2200" b="1" dirty="0" smtClean="0">
                <a:solidFill>
                  <a:srgbClr val="FF0000"/>
                </a:solidFill>
                <a:cs typeface="Arial"/>
              </a:rPr>
              <a:t>~32 млн. лева </a:t>
            </a:r>
          </a:p>
          <a:p>
            <a:pPr>
              <a:lnSpc>
                <a:spcPct val="150000"/>
              </a:lnSpc>
            </a:pPr>
            <a:r>
              <a:rPr lang="bg-BG" sz="2200" dirty="0" smtClean="0">
                <a:cs typeface="Arial"/>
              </a:rPr>
              <a:t>Средства за медикаментозно лечение/профилактика на фрактурите за </a:t>
            </a:r>
            <a:r>
              <a:rPr lang="bg-BG" sz="2200" u="sng" dirty="0" smtClean="0">
                <a:cs typeface="Arial"/>
              </a:rPr>
              <a:t>2008 г</a:t>
            </a:r>
            <a:r>
              <a:rPr lang="bg-BG" sz="2200" dirty="0" smtClean="0">
                <a:cs typeface="Arial"/>
              </a:rPr>
              <a:t>.  –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bg-BG" sz="2200" b="1" dirty="0" smtClean="0">
                <a:cs typeface="Arial"/>
              </a:rPr>
              <a:t>    </a:t>
            </a:r>
            <a:r>
              <a:rPr lang="bg-BG" sz="2200" b="1" dirty="0" smtClean="0">
                <a:solidFill>
                  <a:srgbClr val="FF0000"/>
                </a:solidFill>
                <a:cs typeface="Arial"/>
              </a:rPr>
              <a:t>1,1 млн. лева  (3,44%)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>
                <a:solidFill>
                  <a:schemeClr val="tx1"/>
                </a:solidFill>
              </a:rPr>
              <a:t>Заключение</a:t>
            </a:r>
            <a:br>
              <a:rPr lang="bg-BG" sz="2800" b="1" dirty="0" smtClean="0">
                <a:solidFill>
                  <a:schemeClr val="tx1"/>
                </a:solidFill>
              </a:rPr>
            </a:br>
            <a:r>
              <a:rPr lang="bg-BG" sz="2800" b="1" dirty="0" smtClean="0">
                <a:solidFill>
                  <a:schemeClr val="tx1"/>
                </a:solidFill>
              </a:rPr>
              <a:t/>
            </a:r>
            <a:br>
              <a:rPr lang="bg-BG" sz="2800" b="1" dirty="0" smtClean="0">
                <a:solidFill>
                  <a:schemeClr val="tx1"/>
                </a:solidFill>
              </a:rPr>
            </a:br>
            <a:r>
              <a:rPr lang="bg-BG" sz="2800" b="1" dirty="0" smtClean="0">
                <a:solidFill>
                  <a:schemeClr val="tx1"/>
                </a:solidFill>
              </a:rPr>
              <a:t>        </a:t>
            </a:r>
            <a:r>
              <a:rPr lang="bg-BG" sz="2800" dirty="0" smtClean="0"/>
              <a:t>Пациенти </a:t>
            </a:r>
            <a:r>
              <a:rPr lang="bg-BG" sz="2800" dirty="0"/>
              <a:t>с ОП в </a:t>
            </a:r>
            <a:r>
              <a:rPr lang="bg-BG" sz="2800" dirty="0" smtClean="0"/>
              <a:t>България 2011 г. </a:t>
            </a:r>
            <a:r>
              <a:rPr lang="bg-BG" sz="2800" dirty="0"/>
              <a:t>– </a:t>
            </a:r>
            <a:r>
              <a:rPr lang="bg-BG" sz="2800" b="1" dirty="0">
                <a:solidFill>
                  <a:srgbClr val="FF0000"/>
                </a:solidFill>
              </a:rPr>
              <a:t>426 000</a:t>
            </a:r>
            <a:br>
              <a:rPr lang="bg-BG" sz="2800" b="1" dirty="0">
                <a:solidFill>
                  <a:srgbClr val="FF0000"/>
                </a:solidFill>
              </a:rPr>
            </a:b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30</a:t>
            </a:fld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813418" y="6581001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Борисова А.-М. и  стр. , </a:t>
            </a:r>
            <a:r>
              <a:rPr lang="bg-BG" sz="1200" dirty="0" smtClean="0"/>
              <a:t>2011</a:t>
            </a:r>
            <a:r>
              <a:rPr lang="en-US" sz="1200" dirty="0" smtClean="0"/>
              <a:t>:    </a:t>
            </a:r>
            <a:r>
              <a:rPr lang="bg-BG" sz="1200" dirty="0" smtClean="0"/>
              <a:t>НЗОК</a:t>
            </a:r>
            <a:r>
              <a:rPr lang="bg-BG" sz="1200" dirty="0" smtClean="0"/>
              <a:t>, </a:t>
            </a:r>
            <a:r>
              <a:rPr lang="bg-BG" sz="1200" dirty="0" smtClean="0"/>
              <a:t>09.04.2014</a:t>
            </a:r>
            <a:r>
              <a:rPr lang="en-US" sz="1200" smtClean="0"/>
              <a:t>;   </a:t>
            </a:r>
            <a:r>
              <a:rPr lang="bg-BG" sz="1200" smtClean="0"/>
              <a:t>Попиванов </a:t>
            </a:r>
            <a:r>
              <a:rPr lang="bg-BG" sz="1200" dirty="0" smtClean="0"/>
              <a:t>П., </a:t>
            </a:r>
            <a:r>
              <a:rPr lang="bg-BG" sz="1200" dirty="0" smtClean="0"/>
              <a:t>200</a:t>
            </a:r>
            <a:r>
              <a:rPr lang="en-US" sz="1200" dirty="0"/>
              <a:t>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6597352"/>
            <a:ext cx="739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Stroem</a:t>
            </a:r>
            <a:r>
              <a:rPr lang="en-US" sz="900" dirty="0" smtClean="0"/>
              <a:t> O., Osteoporosis: burden, health care provision and opportunities in the EU, IOF 201</a:t>
            </a:r>
            <a:r>
              <a:rPr lang="bg-BG" sz="900" dirty="0" smtClean="0"/>
              <a:t>1</a:t>
            </a:r>
            <a:endParaRPr lang="en-US" sz="9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9" y="1785540"/>
            <a:ext cx="8706362" cy="445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30960"/>
            <a:ext cx="9036496" cy="1069848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b="1" dirty="0" smtClean="0">
                <a:solidFill>
                  <a:schemeClr val="tx1"/>
                </a:solidFill>
              </a:rPr>
              <a:t>С изключение на белодробния карцином, </a:t>
            </a:r>
            <a:r>
              <a:rPr lang="bg-BG" sz="2800" b="1" dirty="0" err="1">
                <a:solidFill>
                  <a:schemeClr val="tx1"/>
                </a:solidFill>
              </a:rPr>
              <a:t>о</a:t>
            </a:r>
            <a:r>
              <a:rPr lang="bg-BG" sz="2800" b="1" dirty="0" err="1" smtClean="0">
                <a:solidFill>
                  <a:schemeClr val="tx1"/>
                </a:solidFill>
              </a:rPr>
              <a:t>стеопорозните</a:t>
            </a:r>
            <a:r>
              <a:rPr lang="bg-BG" sz="2800" b="1" dirty="0" smtClean="0">
                <a:solidFill>
                  <a:schemeClr val="tx1"/>
                </a:solidFill>
              </a:rPr>
              <a:t> фрактури отговарят за по- голяма заболеваемост и смъртност, в сравнение с всеки вид карцином</a:t>
            </a:r>
            <a:endParaRPr lang="bg-BG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tx1"/>
                </a:solidFill>
              </a:rPr>
              <a:t>Появата на </a:t>
            </a:r>
            <a:r>
              <a:rPr lang="bg-BG" sz="2800" b="1" dirty="0" err="1">
                <a:solidFill>
                  <a:schemeClr val="tx1"/>
                </a:solidFill>
              </a:rPr>
              <a:t>остеопорозна</a:t>
            </a:r>
            <a:r>
              <a:rPr lang="bg-BG" sz="2800" b="1" dirty="0">
                <a:solidFill>
                  <a:schemeClr val="tx1"/>
                </a:solidFill>
              </a:rPr>
              <a:t> фрактура, увеличава </a:t>
            </a:r>
            <a:r>
              <a:rPr lang="bg-BG" sz="2800" b="1" dirty="0" smtClean="0">
                <a:solidFill>
                  <a:schemeClr val="tx1"/>
                </a:solidFill>
              </a:rPr>
              <a:t>значимо </a:t>
            </a:r>
            <a:r>
              <a:rPr lang="bg-BG" sz="2800" b="1" dirty="0">
                <a:solidFill>
                  <a:schemeClr val="tx1"/>
                </a:solidFill>
              </a:rPr>
              <a:t>риска от смъртност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5" y="3646055"/>
            <a:ext cx="4608512" cy="264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95147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Cauley</a:t>
            </a:r>
            <a:r>
              <a:rPr lang="en-US" sz="1000" dirty="0" smtClean="0"/>
              <a:t> J.A., Risk of Mortality Following Clinical Fractures, Osteoporosis </a:t>
            </a:r>
            <a:r>
              <a:rPr lang="en-US" sz="1000" dirty="0" err="1" smtClean="0"/>
              <a:t>Int</a:t>
            </a:r>
            <a:r>
              <a:rPr lang="en-US" sz="1000" dirty="0" smtClean="0"/>
              <a:t> 2000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2849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4" y="1592796"/>
            <a:ext cx="375287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1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6"/>
          <a:stretch/>
        </p:blipFill>
        <p:spPr bwMode="auto">
          <a:xfrm>
            <a:off x="457200" y="2076450"/>
            <a:ext cx="83820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70601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bg-BG" sz="2800" b="1" dirty="0">
                <a:solidFill>
                  <a:schemeClr val="tx1"/>
                </a:solidFill>
              </a:rPr>
              <a:t>Р</a:t>
            </a:r>
            <a:r>
              <a:rPr lang="bg-BG" sz="2800" b="1" dirty="0" smtClean="0">
                <a:solidFill>
                  <a:schemeClr val="tx1"/>
                </a:solidFill>
              </a:rPr>
              <a:t>азходи за лечение на ОП фрактури са по- големи  в сравнение с тези за МС, инсулт, Паркинсон, </a:t>
            </a:r>
            <a:r>
              <a:rPr lang="bg-BG" sz="2800" b="1" dirty="0" err="1" smtClean="0">
                <a:solidFill>
                  <a:schemeClr val="tx1"/>
                </a:solidFill>
              </a:rPr>
              <a:t>ревматоиден</a:t>
            </a:r>
            <a:r>
              <a:rPr lang="bg-BG" sz="2800" b="1" dirty="0" smtClean="0">
                <a:solidFill>
                  <a:schemeClr val="tx1"/>
                </a:solidFill>
              </a:rPr>
              <a:t> артрит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512" y="6597352"/>
            <a:ext cx="739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Stroem</a:t>
            </a:r>
            <a:r>
              <a:rPr lang="en-US" sz="900" dirty="0" smtClean="0"/>
              <a:t> O., Osteoporosis: burden, health care provision and opportunities in the EU, IOF 201</a:t>
            </a:r>
            <a:r>
              <a:rPr lang="bg-BG" sz="900" dirty="0" smtClean="0"/>
              <a:t>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309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Разходи на НЗОК – МС, ОП, РА, Паркинсон 2011-2013 – дом лечение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7</a:t>
            </a:fld>
            <a:endParaRPr lang="bg-BG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6396397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По данни НЗОК 2011-2013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79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Пациенти </a:t>
            </a:r>
            <a:r>
              <a:rPr lang="bg-BG" dirty="0"/>
              <a:t>на НЗОК – МС, ОП, РА, Паркинсон 2011-2013 – дом лечение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8</a:t>
            </a:fld>
            <a:endParaRPr lang="bg-BG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81328"/>
            <a:ext cx="33893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8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dustininc.files.wordpress.com/2012/02/increase-graph.jpg?w=300&amp;h=1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600400"/>
            <a:ext cx="5976664" cy="29969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9848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chemeClr val="tx1"/>
                </a:solidFill>
              </a:rPr>
              <a:t>Прогноза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g-BG" sz="2800" b="1" dirty="0" smtClean="0">
                <a:solidFill>
                  <a:schemeClr val="tx1"/>
                </a:solidFill>
              </a:rPr>
              <a:t>България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B992-695C-4E1A-B7B6-5A4AC88B6F75}" type="slidenum">
              <a:rPr lang="bg-BG" smtClean="0"/>
              <a:pPr/>
              <a:t>9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208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smtClean="0"/>
              <a:t>До 2050г. се очаква </a:t>
            </a:r>
            <a:r>
              <a:rPr lang="bg-BG" sz="2200" b="1" dirty="0" smtClean="0">
                <a:solidFill>
                  <a:srgbClr val="FF0000"/>
                </a:solidFill>
              </a:rPr>
              <a:t>двукратно</a:t>
            </a:r>
            <a:r>
              <a:rPr lang="bg-BG" sz="2200" b="1" dirty="0" smtClean="0"/>
              <a:t> нарастване на броя на ОП фратури за България</a:t>
            </a:r>
          </a:p>
          <a:p>
            <a:r>
              <a:rPr lang="bg-BG" sz="2200" dirty="0" smtClean="0"/>
              <a:t> </a:t>
            </a:r>
          </a:p>
          <a:p>
            <a:pPr marL="631825" indent="-269875">
              <a:buFont typeface="Wingdings" pitchFamily="2" charset="2"/>
              <a:buChar char="Ø"/>
            </a:pPr>
            <a:r>
              <a:rPr lang="bg-BG" sz="2200" dirty="0" smtClean="0"/>
              <a:t> Социално-значимо заболяване с епидемично нарастване</a:t>
            </a:r>
          </a:p>
          <a:p>
            <a:pPr marL="631825" indent="-269875">
              <a:buFont typeface="Wingdings" pitchFamily="2" charset="2"/>
              <a:buChar char="Ø"/>
            </a:pPr>
            <a:endParaRPr lang="bg-BG" sz="2200" dirty="0" smtClean="0"/>
          </a:p>
          <a:p>
            <a:pPr marL="361950">
              <a:buFont typeface="Wingdings" pitchFamily="2" charset="2"/>
              <a:buChar char="Ø"/>
            </a:pPr>
            <a:r>
              <a:rPr lang="bg-BG" sz="2200" dirty="0"/>
              <a:t> </a:t>
            </a:r>
            <a:r>
              <a:rPr lang="bg-BG" sz="2200" dirty="0" smtClean="0"/>
              <a:t>Увеличаващ се брой възрастни хора сред населението</a:t>
            </a:r>
            <a:endParaRPr lang="bg-BG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597352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Kanis</a:t>
            </a:r>
            <a:r>
              <a:rPr lang="en-US" sz="1200" dirty="0" smtClean="0"/>
              <a:t>  J. and al,  IOF,  2013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371862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200%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924</TotalTime>
  <Words>1606</Words>
  <Application>Microsoft Office PowerPoint</Application>
  <PresentationFormat>On-screen Show (4:3)</PresentationFormat>
  <Paragraphs>279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Фармакотерапия на остеопороза и превенция на остеопорозни фрактури</vt:lpstr>
      <vt:lpstr>Епидемиология – айсбергът на остеопорозата (ОП)</vt:lpstr>
      <vt:lpstr>В Европа, остеопорозните фрактури отговарят за около 2 милиона DALYs всяка година.  Това е повече от астма, ревматоиден артрит, хипертония  Остеопорозните фрактури отговарят за около 1% от DALYs причинени от неинфекциозни болести</vt:lpstr>
      <vt:lpstr>PowerPoint Presentation</vt:lpstr>
      <vt:lpstr>Появата на остеопорозна фрактура, увеличава значимо риска от смъртност</vt:lpstr>
      <vt:lpstr>Разходи за лечение на ОП фрактури са по- големи  в сравнение с тези за МС, инсулт, Паркинсон, ревматоиден артрит</vt:lpstr>
      <vt:lpstr>Разходи на НЗОК – МС, ОП, РА, Паркинсон 2011-2013 – дом лечение</vt:lpstr>
      <vt:lpstr>Пациенти на НЗОК – МС, ОП, РА, Паркинсон 2011-2013 – дом лечение</vt:lpstr>
      <vt:lpstr>Прогноза България</vt:lpstr>
      <vt:lpstr>Социално-икономически фактори</vt:lpstr>
      <vt:lpstr>Цели на лечението</vt:lpstr>
      <vt:lpstr>Примери от практиката – честота на ОП фрактури в Канада, 1985-2005</vt:lpstr>
      <vt:lpstr>Примери от практиката – честота на ОП фрактури в Канада, 1985-2005</vt:lpstr>
      <vt:lpstr>PowerPoint Presentation</vt:lpstr>
      <vt:lpstr>PowerPoint Presentation</vt:lpstr>
      <vt:lpstr>Основни фактори за превенция на остеопорозните фрактури</vt:lpstr>
      <vt:lpstr>PowerPoint Presentation</vt:lpstr>
      <vt:lpstr>Реумбурсация на лечението - следствия</vt:lpstr>
      <vt:lpstr>Европейска стратегия</vt:lpstr>
      <vt:lpstr>Национална стратегия</vt:lpstr>
      <vt:lpstr>Цената на остеопорозата в България</vt:lpstr>
      <vt:lpstr>Цената на остеопорозата в България</vt:lpstr>
      <vt:lpstr>Цената на остеопорозата в България</vt:lpstr>
      <vt:lpstr>Цената на остеопорозата в България</vt:lpstr>
      <vt:lpstr>Цената на остеопорозата в България</vt:lpstr>
      <vt:lpstr>Директни разходи за остеопороза в България</vt:lpstr>
      <vt:lpstr>Публични средства</vt:lpstr>
      <vt:lpstr>Частни средства</vt:lpstr>
      <vt:lpstr>Обобщение</vt:lpstr>
      <vt:lpstr>Заключение          Пациенти с ОП в България 2011 г. – 426 000 </vt:lpstr>
    </vt:vector>
  </TitlesOfParts>
  <Company>Amgen Employee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Цената на остеопорозата в България</dc:title>
  <dc:creator>rpetrova</dc:creator>
  <cp:lastModifiedBy>none</cp:lastModifiedBy>
  <cp:revision>89</cp:revision>
  <dcterms:created xsi:type="dcterms:W3CDTF">2013-10-03T07:54:27Z</dcterms:created>
  <dcterms:modified xsi:type="dcterms:W3CDTF">2014-04-10T08:24:13Z</dcterms:modified>
</cp:coreProperties>
</file>